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96" r:id="rId19"/>
    <p:sldId id="299" r:id="rId20"/>
    <p:sldId id="297" r:id="rId21"/>
    <p:sldId id="298" r:id="rId22"/>
    <p:sldId id="300" r:id="rId23"/>
    <p:sldId id="301" r:id="rId24"/>
    <p:sldId id="302" r:id="rId25"/>
    <p:sldId id="273" r:id="rId26"/>
    <p:sldId id="274" r:id="rId27"/>
    <p:sldId id="275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303" r:id="rId36"/>
    <p:sldId id="287" r:id="rId37"/>
    <p:sldId id="288" r:id="rId38"/>
    <p:sldId id="291" r:id="rId39"/>
    <p:sldId id="292" r:id="rId40"/>
    <p:sldId id="293" r:id="rId41"/>
    <p:sldId id="294" r:id="rId42"/>
    <p:sldId id="289" r:id="rId43"/>
    <p:sldId id="276" r:id="rId44"/>
    <p:sldId id="290" r:id="rId45"/>
    <p:sldId id="295" r:id="rId4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82" d="100"/>
          <a:sy n="82" d="100"/>
        </p:scale>
        <p:origin x="145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16F7D3-8BD3-4568-A545-BBF7EF528283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A063F79-D3CF-43AA-96D2-E51AED1BD3D5}">
      <dgm:prSet phldrT="[Metin]"/>
      <dgm:spPr/>
      <dgm:t>
        <a:bodyPr/>
        <a:lstStyle/>
        <a:p>
          <a:r>
            <a:rPr lang="tr-TR" dirty="0" err="1"/>
            <a:t>Rulers</a:t>
          </a:r>
          <a:endParaRPr lang="tr-TR" dirty="0"/>
        </a:p>
      </dgm:t>
    </dgm:pt>
    <dgm:pt modelId="{9A14A4D7-7047-46A1-9C47-2F80CC4824CF}" type="parTrans" cxnId="{72D231E1-83D8-460D-A15E-C2F53753F35C}">
      <dgm:prSet/>
      <dgm:spPr/>
      <dgm:t>
        <a:bodyPr/>
        <a:lstStyle/>
        <a:p>
          <a:endParaRPr lang="tr-TR"/>
        </a:p>
      </dgm:t>
    </dgm:pt>
    <dgm:pt modelId="{287A4EDE-FB27-45D5-AF0A-77386F86572F}" type="sibTrans" cxnId="{72D231E1-83D8-460D-A15E-C2F53753F35C}">
      <dgm:prSet/>
      <dgm:spPr/>
      <dgm:t>
        <a:bodyPr/>
        <a:lstStyle/>
        <a:p>
          <a:endParaRPr lang="tr-TR"/>
        </a:p>
      </dgm:t>
    </dgm:pt>
    <dgm:pt modelId="{D8300F97-8FF8-4EAD-A878-74BE00B0AF3C}">
      <dgm:prSet phldrT="[Metin]"/>
      <dgm:spPr/>
      <dgm:t>
        <a:bodyPr/>
        <a:lstStyle/>
        <a:p>
          <a:r>
            <a:rPr lang="tr-TR" dirty="0" err="1"/>
            <a:t>Warriors</a:t>
          </a:r>
          <a:endParaRPr lang="tr-TR" dirty="0"/>
        </a:p>
      </dgm:t>
    </dgm:pt>
    <dgm:pt modelId="{5368CD41-E942-4C9A-BE7F-EB773D14760C}" type="parTrans" cxnId="{56D35836-CB60-4A35-9448-1698C0BFB222}">
      <dgm:prSet/>
      <dgm:spPr/>
      <dgm:t>
        <a:bodyPr/>
        <a:lstStyle/>
        <a:p>
          <a:endParaRPr lang="tr-TR"/>
        </a:p>
      </dgm:t>
    </dgm:pt>
    <dgm:pt modelId="{7331E53C-FA7D-4CA5-8C2E-558EF70BF490}" type="sibTrans" cxnId="{56D35836-CB60-4A35-9448-1698C0BFB222}">
      <dgm:prSet/>
      <dgm:spPr/>
      <dgm:t>
        <a:bodyPr/>
        <a:lstStyle/>
        <a:p>
          <a:endParaRPr lang="tr-TR"/>
        </a:p>
      </dgm:t>
    </dgm:pt>
    <dgm:pt modelId="{6D6BE213-0D82-4BC3-B6DE-25B7071C5C9F}">
      <dgm:prSet phldrT="[Metin]"/>
      <dgm:spPr/>
      <dgm:t>
        <a:bodyPr/>
        <a:lstStyle/>
        <a:p>
          <a:r>
            <a:rPr lang="tr-TR" dirty="0" err="1"/>
            <a:t>Workers</a:t>
          </a:r>
          <a:endParaRPr lang="tr-TR" dirty="0"/>
        </a:p>
      </dgm:t>
    </dgm:pt>
    <dgm:pt modelId="{FA8B982C-8E45-4855-9EE0-4AF082A98883}" type="parTrans" cxnId="{F54B055E-7447-4BD1-8431-A97875315F14}">
      <dgm:prSet/>
      <dgm:spPr/>
      <dgm:t>
        <a:bodyPr/>
        <a:lstStyle/>
        <a:p>
          <a:endParaRPr lang="tr-TR"/>
        </a:p>
      </dgm:t>
    </dgm:pt>
    <dgm:pt modelId="{28993E30-C1A9-434F-A849-5B870D663CD5}" type="sibTrans" cxnId="{F54B055E-7447-4BD1-8431-A97875315F14}">
      <dgm:prSet/>
      <dgm:spPr/>
      <dgm:t>
        <a:bodyPr/>
        <a:lstStyle/>
        <a:p>
          <a:endParaRPr lang="tr-TR"/>
        </a:p>
      </dgm:t>
    </dgm:pt>
    <dgm:pt modelId="{3E8A1A43-3E01-4626-B93F-BA5AC77D2B44}" type="pres">
      <dgm:prSet presAssocID="{2D16F7D3-8BD3-4568-A545-BBF7EF528283}" presName="compositeShape" presStyleCnt="0">
        <dgm:presLayoutVars>
          <dgm:dir/>
          <dgm:resizeHandles/>
        </dgm:presLayoutVars>
      </dgm:prSet>
      <dgm:spPr/>
    </dgm:pt>
    <dgm:pt modelId="{2B1B374E-1700-4E59-B130-0865D253841E}" type="pres">
      <dgm:prSet presAssocID="{2D16F7D3-8BD3-4568-A545-BBF7EF528283}" presName="pyramid" presStyleLbl="node1" presStyleIdx="0" presStyleCnt="1" custLinFactX="13278" custLinFactNeighborX="100000" custLinFactNeighborY="-2261"/>
      <dgm:spPr/>
    </dgm:pt>
    <dgm:pt modelId="{8B145DAE-E6F4-4403-B8E1-55A58CA1081C}" type="pres">
      <dgm:prSet presAssocID="{2D16F7D3-8BD3-4568-A545-BBF7EF528283}" presName="theList" presStyleCnt="0"/>
      <dgm:spPr/>
    </dgm:pt>
    <dgm:pt modelId="{E7C57D27-2AB2-4A9A-9FB2-E6AB62C6F4F0}" type="pres">
      <dgm:prSet presAssocID="{0A063F79-D3CF-43AA-96D2-E51AED1BD3D5}" presName="aNode" presStyleLbl="fgAcc1" presStyleIdx="0" presStyleCnt="3">
        <dgm:presLayoutVars>
          <dgm:bulletEnabled val="1"/>
        </dgm:presLayoutVars>
      </dgm:prSet>
      <dgm:spPr/>
    </dgm:pt>
    <dgm:pt modelId="{629A7B2F-0154-4313-9498-465837AF13EB}" type="pres">
      <dgm:prSet presAssocID="{0A063F79-D3CF-43AA-96D2-E51AED1BD3D5}" presName="aSpace" presStyleCnt="0"/>
      <dgm:spPr/>
    </dgm:pt>
    <dgm:pt modelId="{FDD101B2-CF3E-4222-B67E-BDCA5E0E2C5F}" type="pres">
      <dgm:prSet presAssocID="{D8300F97-8FF8-4EAD-A878-74BE00B0AF3C}" presName="aNode" presStyleLbl="fgAcc1" presStyleIdx="1" presStyleCnt="3">
        <dgm:presLayoutVars>
          <dgm:bulletEnabled val="1"/>
        </dgm:presLayoutVars>
      </dgm:prSet>
      <dgm:spPr/>
    </dgm:pt>
    <dgm:pt modelId="{4C7BB657-737C-44B5-9489-B4ADDCED10EF}" type="pres">
      <dgm:prSet presAssocID="{D8300F97-8FF8-4EAD-A878-74BE00B0AF3C}" presName="aSpace" presStyleCnt="0"/>
      <dgm:spPr/>
    </dgm:pt>
    <dgm:pt modelId="{D5008716-EA96-40A7-A5A7-0AE6CEBCF944}" type="pres">
      <dgm:prSet presAssocID="{6D6BE213-0D82-4BC3-B6DE-25B7071C5C9F}" presName="aNode" presStyleLbl="fgAcc1" presStyleIdx="2" presStyleCnt="3">
        <dgm:presLayoutVars>
          <dgm:bulletEnabled val="1"/>
        </dgm:presLayoutVars>
      </dgm:prSet>
      <dgm:spPr/>
    </dgm:pt>
    <dgm:pt modelId="{8784E584-3AD3-4B19-BCAD-C0CFC579B7A6}" type="pres">
      <dgm:prSet presAssocID="{6D6BE213-0D82-4BC3-B6DE-25B7071C5C9F}" presName="aSpace" presStyleCnt="0"/>
      <dgm:spPr/>
    </dgm:pt>
  </dgm:ptLst>
  <dgm:cxnLst>
    <dgm:cxn modelId="{A84AC930-C379-4B64-8C12-88C51F44921C}" type="presOf" srcId="{D8300F97-8FF8-4EAD-A878-74BE00B0AF3C}" destId="{FDD101B2-CF3E-4222-B67E-BDCA5E0E2C5F}" srcOrd="0" destOrd="0" presId="urn:microsoft.com/office/officeart/2005/8/layout/pyramid2"/>
    <dgm:cxn modelId="{56D35836-CB60-4A35-9448-1698C0BFB222}" srcId="{2D16F7D3-8BD3-4568-A545-BBF7EF528283}" destId="{D8300F97-8FF8-4EAD-A878-74BE00B0AF3C}" srcOrd="1" destOrd="0" parTransId="{5368CD41-E942-4C9A-BE7F-EB773D14760C}" sibTransId="{7331E53C-FA7D-4CA5-8C2E-558EF70BF490}"/>
    <dgm:cxn modelId="{F54B055E-7447-4BD1-8431-A97875315F14}" srcId="{2D16F7D3-8BD3-4568-A545-BBF7EF528283}" destId="{6D6BE213-0D82-4BC3-B6DE-25B7071C5C9F}" srcOrd="2" destOrd="0" parTransId="{FA8B982C-8E45-4855-9EE0-4AF082A98883}" sibTransId="{28993E30-C1A9-434F-A849-5B870D663CD5}"/>
    <dgm:cxn modelId="{7A7F6067-66A4-413D-82C9-6996FC572A50}" type="presOf" srcId="{6D6BE213-0D82-4BC3-B6DE-25B7071C5C9F}" destId="{D5008716-EA96-40A7-A5A7-0AE6CEBCF944}" srcOrd="0" destOrd="0" presId="urn:microsoft.com/office/officeart/2005/8/layout/pyramid2"/>
    <dgm:cxn modelId="{EFCCD47B-9ED2-4ACE-B567-A3970F7501F0}" type="presOf" srcId="{0A063F79-D3CF-43AA-96D2-E51AED1BD3D5}" destId="{E7C57D27-2AB2-4A9A-9FB2-E6AB62C6F4F0}" srcOrd="0" destOrd="0" presId="urn:microsoft.com/office/officeart/2005/8/layout/pyramid2"/>
    <dgm:cxn modelId="{C93778BD-5AB7-4091-AD6F-790CD3F97312}" type="presOf" srcId="{2D16F7D3-8BD3-4568-A545-BBF7EF528283}" destId="{3E8A1A43-3E01-4626-B93F-BA5AC77D2B44}" srcOrd="0" destOrd="0" presId="urn:microsoft.com/office/officeart/2005/8/layout/pyramid2"/>
    <dgm:cxn modelId="{72D231E1-83D8-460D-A15E-C2F53753F35C}" srcId="{2D16F7D3-8BD3-4568-A545-BBF7EF528283}" destId="{0A063F79-D3CF-43AA-96D2-E51AED1BD3D5}" srcOrd="0" destOrd="0" parTransId="{9A14A4D7-7047-46A1-9C47-2F80CC4824CF}" sibTransId="{287A4EDE-FB27-45D5-AF0A-77386F86572F}"/>
    <dgm:cxn modelId="{243EFB93-0435-45F4-A6B9-589931257AAC}" type="presParOf" srcId="{3E8A1A43-3E01-4626-B93F-BA5AC77D2B44}" destId="{2B1B374E-1700-4E59-B130-0865D253841E}" srcOrd="0" destOrd="0" presId="urn:microsoft.com/office/officeart/2005/8/layout/pyramid2"/>
    <dgm:cxn modelId="{68F913FD-143E-426A-982B-A72750C91BCB}" type="presParOf" srcId="{3E8A1A43-3E01-4626-B93F-BA5AC77D2B44}" destId="{8B145DAE-E6F4-4403-B8E1-55A58CA1081C}" srcOrd="1" destOrd="0" presId="urn:microsoft.com/office/officeart/2005/8/layout/pyramid2"/>
    <dgm:cxn modelId="{EE53A14E-C4A8-4D48-832D-821C005CC290}" type="presParOf" srcId="{8B145DAE-E6F4-4403-B8E1-55A58CA1081C}" destId="{E7C57D27-2AB2-4A9A-9FB2-E6AB62C6F4F0}" srcOrd="0" destOrd="0" presId="urn:microsoft.com/office/officeart/2005/8/layout/pyramid2"/>
    <dgm:cxn modelId="{81DC102A-A742-491F-86AF-F9C532D7D4B4}" type="presParOf" srcId="{8B145DAE-E6F4-4403-B8E1-55A58CA1081C}" destId="{629A7B2F-0154-4313-9498-465837AF13EB}" srcOrd="1" destOrd="0" presId="urn:microsoft.com/office/officeart/2005/8/layout/pyramid2"/>
    <dgm:cxn modelId="{A2C16AD6-1486-494B-AB8A-084E983CC10C}" type="presParOf" srcId="{8B145DAE-E6F4-4403-B8E1-55A58CA1081C}" destId="{FDD101B2-CF3E-4222-B67E-BDCA5E0E2C5F}" srcOrd="2" destOrd="0" presId="urn:microsoft.com/office/officeart/2005/8/layout/pyramid2"/>
    <dgm:cxn modelId="{138C3B5D-BB3A-4678-B4CA-EA9CA14C26D2}" type="presParOf" srcId="{8B145DAE-E6F4-4403-B8E1-55A58CA1081C}" destId="{4C7BB657-737C-44B5-9489-B4ADDCED10EF}" srcOrd="3" destOrd="0" presId="urn:microsoft.com/office/officeart/2005/8/layout/pyramid2"/>
    <dgm:cxn modelId="{4C207239-85C8-4D2B-B7F1-F57DC6795E10}" type="presParOf" srcId="{8B145DAE-E6F4-4403-B8E1-55A58CA1081C}" destId="{D5008716-EA96-40A7-A5A7-0AE6CEBCF944}" srcOrd="4" destOrd="0" presId="urn:microsoft.com/office/officeart/2005/8/layout/pyramid2"/>
    <dgm:cxn modelId="{8E1848E8-3519-462C-A96A-1DD337E0695D}" type="presParOf" srcId="{8B145DAE-E6F4-4403-B8E1-55A58CA1081C}" destId="{8784E584-3AD3-4B19-BCAD-C0CFC579B7A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B374E-1700-4E59-B130-0865D253841E}">
      <dsp:nvSpPr>
        <dsp:cNvPr id="0" name=""/>
        <dsp:cNvSpPr/>
      </dsp:nvSpPr>
      <dsp:spPr>
        <a:xfrm>
          <a:off x="1088007" y="0"/>
          <a:ext cx="3184127" cy="318412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57D27-2AB2-4A9A-9FB2-E6AB62C6F4F0}">
      <dsp:nvSpPr>
        <dsp:cNvPr id="0" name=""/>
        <dsp:cNvSpPr/>
      </dsp:nvSpPr>
      <dsp:spPr>
        <a:xfrm>
          <a:off x="1897258" y="320123"/>
          <a:ext cx="2069683" cy="75374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 err="1"/>
            <a:t>Rulers</a:t>
          </a:r>
          <a:endParaRPr lang="tr-TR" sz="3200" kern="1200" dirty="0"/>
        </a:p>
      </dsp:txBody>
      <dsp:txXfrm>
        <a:off x="1934053" y="356918"/>
        <a:ext cx="1996093" cy="680152"/>
      </dsp:txXfrm>
    </dsp:sp>
    <dsp:sp modelId="{FDD101B2-CF3E-4222-B67E-BDCA5E0E2C5F}">
      <dsp:nvSpPr>
        <dsp:cNvPr id="0" name=""/>
        <dsp:cNvSpPr/>
      </dsp:nvSpPr>
      <dsp:spPr>
        <a:xfrm>
          <a:off x="1897258" y="1168083"/>
          <a:ext cx="2069683" cy="75374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 err="1"/>
            <a:t>Warriors</a:t>
          </a:r>
          <a:endParaRPr lang="tr-TR" sz="3200" kern="1200" dirty="0"/>
        </a:p>
      </dsp:txBody>
      <dsp:txXfrm>
        <a:off x="1934053" y="1204878"/>
        <a:ext cx="1996093" cy="680152"/>
      </dsp:txXfrm>
    </dsp:sp>
    <dsp:sp modelId="{D5008716-EA96-40A7-A5A7-0AE6CEBCF944}">
      <dsp:nvSpPr>
        <dsp:cNvPr id="0" name=""/>
        <dsp:cNvSpPr/>
      </dsp:nvSpPr>
      <dsp:spPr>
        <a:xfrm>
          <a:off x="1897258" y="2016044"/>
          <a:ext cx="2069683" cy="75374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 err="1"/>
            <a:t>Workers</a:t>
          </a:r>
          <a:endParaRPr lang="tr-TR" sz="3200" kern="1200" dirty="0"/>
        </a:p>
      </dsp:txBody>
      <dsp:txXfrm>
        <a:off x="1934053" y="2052839"/>
        <a:ext cx="1996093" cy="680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8.01.2024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gotDFs6cdE&amp;list=PLwxNMb28XmpeypJMHfNbJ4RAFkRtmAN3P&amp;index=3" TargetMode="External"/><Relationship Id="rId2" Type="http://schemas.openxmlformats.org/officeDocument/2006/relationships/hyperlink" Target="https://www.youtube.com/watch?v=VDiyQub6vpw&amp;list=PLwxNMb28XmpeypJMHfNbJ4RAFkRtmAN3P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utgWjz10sM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RWOpQXTltA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err="1"/>
              <a:t>Department</a:t>
            </a:r>
            <a:r>
              <a:rPr lang="tr-TR" altLang="tr-TR" sz="3200" b="1" dirty="0"/>
              <a:t> of </a:t>
            </a:r>
            <a:r>
              <a:rPr lang="tr-TR" altLang="tr-TR" sz="3200" b="1" dirty="0" err="1"/>
              <a:t>Economics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tr-TR" sz="3200" b="1" dirty="0"/>
              <a:t>Faculty of Economics and Administrative Sciences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ADM201 </a:t>
            </a:r>
            <a:r>
              <a:rPr lang="en-US" b="1" i="1" dirty="0"/>
              <a:t>History of Political Thought 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6769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Research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Assistant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 Sefa MERTEK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Plato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err="1"/>
              <a:t>Week</a:t>
            </a:r>
            <a:r>
              <a:rPr lang="tr-TR" altLang="tr-TR" sz="2800" i="1"/>
              <a:t> 3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400" b="1" i="1" dirty="0"/>
              <a:t>ADM201 </a:t>
            </a:r>
            <a:r>
              <a:rPr lang="en-US" sz="2400" b="1" i="1" dirty="0"/>
              <a:t>History of Political Thought I</a:t>
            </a:r>
            <a:endParaRPr lang="tr-TR" altLang="tr-TR" sz="24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A29CDE-65C7-4B7F-8133-FCA72C939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Who</a:t>
            </a:r>
            <a:r>
              <a:rPr lang="tr-TR" b="1" dirty="0"/>
              <a:t> is Plato?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537" y="1759029"/>
            <a:ext cx="2274223" cy="329011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1772816"/>
            <a:ext cx="2185412" cy="315515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850" y="1851424"/>
            <a:ext cx="2098576" cy="3155152"/>
          </a:xfrm>
          <a:prstGeom prst="rect">
            <a:avLst/>
          </a:prstGeom>
        </p:spPr>
      </p:pic>
      <p:sp>
        <p:nvSpPr>
          <p:cNvPr id="8" name="Sağ Ok 7"/>
          <p:cNvSpPr/>
          <p:nvPr/>
        </p:nvSpPr>
        <p:spPr>
          <a:xfrm>
            <a:off x="2555776" y="2924944"/>
            <a:ext cx="100811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Sağ Ok 8"/>
          <p:cNvSpPr/>
          <p:nvPr/>
        </p:nvSpPr>
        <p:spPr>
          <a:xfrm>
            <a:off x="5954100" y="2846336"/>
            <a:ext cx="100811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2523667" y="3933056"/>
            <a:ext cx="1005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Teacher</a:t>
            </a:r>
            <a:endParaRPr lang="tr-TR" dirty="0"/>
          </a:p>
        </p:txBody>
      </p:sp>
      <p:sp>
        <p:nvSpPr>
          <p:cNvPr id="11" name="Dikdörtgen 10"/>
          <p:cNvSpPr/>
          <p:nvPr/>
        </p:nvSpPr>
        <p:spPr>
          <a:xfrm>
            <a:off x="5893316" y="3889567"/>
            <a:ext cx="1005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Teacher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720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PLATO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Classical</a:t>
            </a:r>
            <a:r>
              <a:rPr lang="tr-TR" dirty="0"/>
              <a:t> </a:t>
            </a:r>
            <a:r>
              <a:rPr lang="tr-TR" dirty="0" err="1"/>
              <a:t>Greek</a:t>
            </a:r>
            <a:r>
              <a:rPr lang="tr-TR" dirty="0"/>
              <a:t> </a:t>
            </a:r>
            <a:r>
              <a:rPr lang="tr-TR" dirty="0" err="1"/>
              <a:t>philosopher</a:t>
            </a:r>
            <a:r>
              <a:rPr lang="tr-TR" dirty="0"/>
              <a:t>, </a:t>
            </a:r>
            <a:r>
              <a:rPr lang="tr-TR" dirty="0" err="1"/>
              <a:t>mathematician</a:t>
            </a:r>
            <a:r>
              <a:rPr lang="tr-TR" dirty="0"/>
              <a:t>, </a:t>
            </a:r>
            <a:r>
              <a:rPr lang="tr-TR" dirty="0" err="1"/>
              <a:t>writer</a:t>
            </a:r>
            <a:r>
              <a:rPr lang="tr-TR" dirty="0"/>
              <a:t> of </a:t>
            </a:r>
            <a:r>
              <a:rPr lang="tr-TR" dirty="0" err="1"/>
              <a:t>philosophical</a:t>
            </a:r>
            <a:r>
              <a:rPr lang="tr-TR" dirty="0"/>
              <a:t> </a:t>
            </a:r>
            <a:r>
              <a:rPr lang="tr-TR" dirty="0" err="1"/>
              <a:t>dialogues</a:t>
            </a:r>
            <a:r>
              <a:rPr lang="tr-TR" dirty="0"/>
              <a:t>.</a:t>
            </a:r>
          </a:p>
          <a:p>
            <a:r>
              <a:rPr lang="en-US" dirty="0"/>
              <a:t>Founder of the Academy in</a:t>
            </a:r>
            <a:r>
              <a:rPr lang="tr-TR" dirty="0"/>
              <a:t> </a:t>
            </a:r>
            <a:r>
              <a:rPr lang="en-US" dirty="0"/>
              <a:t>Athens, the first institution of</a:t>
            </a:r>
            <a:r>
              <a:rPr lang="tr-TR" dirty="0"/>
              <a:t> </a:t>
            </a:r>
            <a:r>
              <a:rPr lang="en-US" dirty="0"/>
              <a:t>higher learning in the Western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8682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Along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his </a:t>
            </a:r>
            <a:r>
              <a:rPr lang="tr-TR" dirty="0" err="1"/>
              <a:t>mentor</a:t>
            </a:r>
            <a:r>
              <a:rPr lang="tr-TR" dirty="0"/>
              <a:t>, </a:t>
            </a:r>
            <a:r>
              <a:rPr lang="tr-TR" dirty="0" err="1"/>
              <a:t>Socrates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student</a:t>
            </a:r>
            <a:r>
              <a:rPr lang="tr-TR" dirty="0"/>
              <a:t>, </a:t>
            </a:r>
            <a:r>
              <a:rPr lang="tr-TR" dirty="0" err="1"/>
              <a:t>Aristotle</a:t>
            </a:r>
            <a:r>
              <a:rPr lang="tr-TR" dirty="0"/>
              <a:t>, Plato </a:t>
            </a:r>
            <a:r>
              <a:rPr lang="tr-TR" dirty="0" err="1"/>
              <a:t>helped</a:t>
            </a:r>
            <a:r>
              <a:rPr lang="tr-TR" dirty="0"/>
              <a:t> </a:t>
            </a:r>
            <a:r>
              <a:rPr lang="en-US" dirty="0"/>
              <a:t>to lay the foundations o</a:t>
            </a:r>
            <a:r>
              <a:rPr lang="tr-TR" dirty="0"/>
              <a:t>f Western </a:t>
            </a:r>
            <a:r>
              <a:rPr lang="tr-TR" dirty="0" err="1"/>
              <a:t>philosophy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science</a:t>
            </a:r>
            <a:r>
              <a:rPr lang="tr-TR" dirty="0"/>
              <a:t>.</a:t>
            </a:r>
          </a:p>
          <a:p>
            <a:r>
              <a:rPr lang="en-US" dirty="0"/>
              <a:t>Plato was originally a student</a:t>
            </a:r>
            <a:r>
              <a:rPr lang="tr-TR" dirty="0"/>
              <a:t> </a:t>
            </a:r>
            <a:r>
              <a:rPr lang="en-US" dirty="0"/>
              <a:t>of Socrates, and was as much</a:t>
            </a:r>
            <a:r>
              <a:rPr lang="tr-TR" dirty="0"/>
              <a:t> </a:t>
            </a:r>
            <a:r>
              <a:rPr lang="en-US" dirty="0"/>
              <a:t>influenced by his thinking as by</a:t>
            </a:r>
            <a:r>
              <a:rPr lang="tr-TR" dirty="0"/>
              <a:t> his </a:t>
            </a:r>
            <a:r>
              <a:rPr lang="tr-TR" dirty="0" err="1"/>
              <a:t>apparently</a:t>
            </a:r>
            <a:r>
              <a:rPr lang="tr-TR" dirty="0"/>
              <a:t> </a:t>
            </a:r>
            <a:r>
              <a:rPr lang="tr-TR" dirty="0" err="1"/>
              <a:t>unjust</a:t>
            </a:r>
            <a:r>
              <a:rPr lang="tr-TR" dirty="0"/>
              <a:t> </a:t>
            </a:r>
            <a:r>
              <a:rPr lang="tr-TR" dirty="0" err="1"/>
              <a:t>execution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8140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I.</a:t>
            </a:r>
            <a:r>
              <a:rPr lang="en-US" dirty="0"/>
              <a:t>Early life :</a:t>
            </a:r>
            <a:r>
              <a:rPr lang="tr-TR" dirty="0"/>
              <a:t>	</a:t>
            </a:r>
            <a:r>
              <a:rPr lang="en-US" dirty="0"/>
              <a:t>1.Birth and family</a:t>
            </a:r>
          </a:p>
          <a:p>
            <a:pPr marL="0" indent="0">
              <a:buNone/>
            </a:pPr>
            <a:r>
              <a:rPr lang="tr-TR" dirty="0"/>
              <a:t>			2.Name</a:t>
            </a:r>
          </a:p>
          <a:p>
            <a:pPr marL="0" indent="0">
              <a:buNone/>
            </a:pPr>
            <a:r>
              <a:rPr lang="tr-TR" dirty="0"/>
              <a:t>			3. </a:t>
            </a:r>
            <a:r>
              <a:rPr lang="tr-TR" dirty="0" err="1"/>
              <a:t>Education</a:t>
            </a:r>
            <a:endParaRPr lang="tr-TR" dirty="0"/>
          </a:p>
          <a:p>
            <a:pPr marL="0" indent="0">
              <a:buNone/>
            </a:pPr>
            <a:r>
              <a:rPr lang="tr-TR" dirty="0" err="1"/>
              <a:t>II.Philosophy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main </a:t>
            </a:r>
            <a:r>
              <a:rPr lang="tr-TR" dirty="0" err="1"/>
              <a:t>thoughts</a:t>
            </a:r>
            <a:endParaRPr lang="tr-TR" dirty="0"/>
          </a:p>
          <a:p>
            <a:pPr marL="0" indent="0">
              <a:buNone/>
            </a:pPr>
            <a:r>
              <a:rPr lang="tr-TR" dirty="0" err="1"/>
              <a:t>III.Works</a:t>
            </a:r>
            <a:r>
              <a:rPr lang="tr-TR" dirty="0"/>
              <a:t>: 1.The </a:t>
            </a:r>
            <a:r>
              <a:rPr lang="tr-TR" dirty="0" err="1"/>
              <a:t>Republic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		2.The </a:t>
            </a:r>
            <a:r>
              <a:rPr lang="tr-TR" dirty="0" err="1"/>
              <a:t>Laws</a:t>
            </a:r>
            <a:endParaRPr lang="tr-TR" dirty="0"/>
          </a:p>
          <a:p>
            <a:pPr marL="0" indent="0">
              <a:buNone/>
            </a:pPr>
            <a:r>
              <a:rPr lang="tr-TR" dirty="0" err="1"/>
              <a:t>IV.Major</a:t>
            </a:r>
            <a:r>
              <a:rPr lang="tr-TR" dirty="0"/>
              <a:t> </a:t>
            </a:r>
            <a:r>
              <a:rPr lang="tr-TR" dirty="0" err="1"/>
              <a:t>Contribution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92085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Birth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Family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4525963"/>
          </a:xfrm>
        </p:spPr>
        <p:txBody>
          <a:bodyPr/>
          <a:lstStyle/>
          <a:p>
            <a:r>
              <a:rPr lang="en-US" dirty="0"/>
              <a:t>The exact birth-date of Plato is</a:t>
            </a:r>
            <a:r>
              <a:rPr lang="tr-TR" dirty="0"/>
              <a:t> </a:t>
            </a:r>
            <a:r>
              <a:rPr lang="tr-TR" dirty="0" err="1"/>
              <a:t>unknown</a:t>
            </a:r>
            <a:r>
              <a:rPr lang="tr-TR" dirty="0"/>
              <a:t>.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ancient</a:t>
            </a:r>
            <a:r>
              <a:rPr lang="tr-TR" dirty="0"/>
              <a:t> </a:t>
            </a:r>
            <a:r>
              <a:rPr lang="tr-TR" dirty="0" err="1"/>
              <a:t>sources</a:t>
            </a:r>
            <a:r>
              <a:rPr lang="tr-TR" dirty="0"/>
              <a:t>, </a:t>
            </a:r>
            <a:r>
              <a:rPr lang="tr-TR" dirty="0" err="1"/>
              <a:t>most</a:t>
            </a:r>
            <a:r>
              <a:rPr lang="tr-TR" dirty="0"/>
              <a:t> modern </a:t>
            </a:r>
            <a:r>
              <a:rPr lang="tr-TR" dirty="0" err="1"/>
              <a:t>scholars</a:t>
            </a:r>
            <a:r>
              <a:rPr lang="tr-TR" dirty="0"/>
              <a:t> </a:t>
            </a:r>
            <a:r>
              <a:rPr lang="en-US" dirty="0"/>
              <a:t>estimate that he was born in Athens</a:t>
            </a:r>
            <a:r>
              <a:rPr lang="tr-TR" dirty="0"/>
              <a:t> </a:t>
            </a:r>
            <a:r>
              <a:rPr lang="en-US" dirty="0"/>
              <a:t>427 </a:t>
            </a:r>
            <a:r>
              <a:rPr lang="tr-TR" dirty="0"/>
              <a:t>B</a:t>
            </a:r>
            <a:r>
              <a:rPr lang="en-US" dirty="0"/>
              <a:t>.</a:t>
            </a:r>
            <a:r>
              <a:rPr lang="tr-TR" dirty="0"/>
              <a:t>C</a:t>
            </a:r>
            <a:r>
              <a:rPr lang="en-US" dirty="0"/>
              <a:t>. in a aristocratic and</a:t>
            </a:r>
            <a:r>
              <a:rPr lang="tr-TR" dirty="0"/>
              <a:t> </a:t>
            </a:r>
            <a:r>
              <a:rPr lang="tr-TR" dirty="0" err="1"/>
              <a:t>influential</a:t>
            </a:r>
            <a:r>
              <a:rPr lang="tr-TR" dirty="0"/>
              <a:t> </a:t>
            </a:r>
            <a:r>
              <a:rPr lang="tr-TR" dirty="0" err="1"/>
              <a:t>family</a:t>
            </a:r>
            <a:r>
              <a:rPr lang="tr-TR" dirty="0"/>
              <a:t>.</a:t>
            </a:r>
          </a:p>
          <a:p>
            <a:r>
              <a:rPr lang="en-US" dirty="0"/>
              <a:t>His father was Ariston. According</a:t>
            </a:r>
            <a:r>
              <a:rPr lang="tr-TR" dirty="0"/>
              <a:t> </a:t>
            </a:r>
            <a:r>
              <a:rPr lang="en-US" dirty="0"/>
              <a:t>to a disputed tradition, Ariston</a:t>
            </a:r>
            <a:r>
              <a:rPr lang="tr-TR" dirty="0"/>
              <a:t> </a:t>
            </a:r>
            <a:r>
              <a:rPr lang="en-US" dirty="0"/>
              <a:t>traced his descent from the king of</a:t>
            </a:r>
            <a:r>
              <a:rPr lang="tr-TR" dirty="0"/>
              <a:t> </a:t>
            </a:r>
            <a:r>
              <a:rPr lang="en-US" dirty="0"/>
              <a:t>Athens, and the king of Messenia.</a:t>
            </a:r>
            <a:r>
              <a:rPr lang="tr-TR" dirty="0"/>
              <a:t> </a:t>
            </a:r>
            <a:r>
              <a:rPr lang="en-US" dirty="0"/>
              <a:t>Plato's mother’s family boasted of a</a:t>
            </a:r>
            <a:r>
              <a:rPr lang="tr-TR" dirty="0"/>
              <a:t> </a:t>
            </a:r>
            <a:r>
              <a:rPr lang="tr-TR" dirty="0" err="1"/>
              <a:t>relationship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famous</a:t>
            </a:r>
            <a:r>
              <a:rPr lang="tr-TR" dirty="0"/>
              <a:t> </a:t>
            </a:r>
            <a:r>
              <a:rPr lang="en-US" dirty="0"/>
              <a:t>Athenian lawmaker and lyric poet</a:t>
            </a:r>
            <a:r>
              <a:rPr lang="tr-TR" dirty="0"/>
              <a:t> Solon.</a:t>
            </a:r>
          </a:p>
        </p:txBody>
      </p:sp>
    </p:spTree>
    <p:extLst>
      <p:ext uri="{BB962C8B-B14F-4D97-AF65-F5344CB8AC3E}">
        <p14:creationId xmlns:p14="http://schemas.microsoft.com/office/powerpoint/2010/main" val="2033891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Education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196752"/>
            <a:ext cx="9036496" cy="4929411"/>
          </a:xfrm>
        </p:spPr>
        <p:txBody>
          <a:bodyPr/>
          <a:lstStyle/>
          <a:p>
            <a:r>
              <a:rPr lang="en-US" sz="2800" dirty="0"/>
              <a:t>Plato's quickness of mind and modesty</a:t>
            </a:r>
            <a:r>
              <a:rPr lang="tr-TR" sz="2800" dirty="0"/>
              <a:t> </a:t>
            </a:r>
            <a:r>
              <a:rPr lang="en-US" sz="2800" dirty="0"/>
              <a:t>as a boy, and the "first fruits of his youth</a:t>
            </a:r>
            <a:r>
              <a:rPr lang="tr-TR" sz="2800" dirty="0"/>
              <a:t> </a:t>
            </a:r>
            <a:r>
              <a:rPr lang="en-US" sz="2800" dirty="0"/>
              <a:t>infused with hard work and love of</a:t>
            </a:r>
            <a:r>
              <a:rPr lang="tr-TR" sz="2800" dirty="0"/>
              <a:t> </a:t>
            </a:r>
            <a:r>
              <a:rPr lang="tr-TR" sz="2800" dirty="0" err="1"/>
              <a:t>study</a:t>
            </a:r>
            <a:r>
              <a:rPr lang="tr-TR" sz="2800" dirty="0"/>
              <a:t>".</a:t>
            </a:r>
          </a:p>
          <a:p>
            <a:r>
              <a:rPr lang="en-US" sz="2800" dirty="0"/>
              <a:t>Plato must have been instructed in</a:t>
            </a:r>
            <a:r>
              <a:rPr lang="tr-TR" sz="2800" dirty="0"/>
              <a:t> </a:t>
            </a:r>
            <a:r>
              <a:rPr lang="en-US" sz="2800" dirty="0"/>
              <a:t>grammar, music, and gymnastics by the</a:t>
            </a:r>
            <a:r>
              <a:rPr lang="tr-TR" sz="2800" dirty="0"/>
              <a:t> </a:t>
            </a:r>
            <a:r>
              <a:rPr lang="en-US" sz="2800" dirty="0"/>
              <a:t>most distinguished teachers of his time.</a:t>
            </a:r>
          </a:p>
          <a:p>
            <a:r>
              <a:rPr lang="en-US" sz="2800" dirty="0"/>
              <a:t>Plato had also attended courses of</a:t>
            </a:r>
            <a:r>
              <a:rPr lang="tr-TR" sz="2800" dirty="0"/>
              <a:t> </a:t>
            </a:r>
            <a:r>
              <a:rPr lang="tr-TR" sz="2800" dirty="0" err="1"/>
              <a:t>philosophy</a:t>
            </a:r>
            <a:r>
              <a:rPr lang="tr-TR" sz="2800" dirty="0"/>
              <a:t>; </a:t>
            </a:r>
            <a:r>
              <a:rPr lang="tr-TR" sz="2800" dirty="0" err="1"/>
              <a:t>before</a:t>
            </a:r>
            <a:r>
              <a:rPr lang="tr-TR" sz="2800" dirty="0"/>
              <a:t> </a:t>
            </a:r>
            <a:r>
              <a:rPr lang="tr-TR" sz="2800" dirty="0" err="1"/>
              <a:t>meeting</a:t>
            </a:r>
            <a:r>
              <a:rPr lang="tr-TR" sz="2800" dirty="0"/>
              <a:t> </a:t>
            </a:r>
            <a:r>
              <a:rPr lang="en-US" sz="2800" dirty="0"/>
              <a:t>Socrates, he first became acquainted</a:t>
            </a:r>
            <a:r>
              <a:rPr lang="tr-TR" sz="2800" dirty="0"/>
              <a:t> </a:t>
            </a:r>
            <a:r>
              <a:rPr lang="en-US" sz="2800" dirty="0"/>
              <a:t>with </a:t>
            </a:r>
            <a:r>
              <a:rPr lang="en-US" sz="2800" dirty="0" err="1"/>
              <a:t>Cratylus</a:t>
            </a:r>
            <a:r>
              <a:rPr lang="en-US" sz="2800" dirty="0"/>
              <a:t> (a disciple of Heraclitus, a</a:t>
            </a:r>
            <a:r>
              <a:rPr lang="tr-TR" sz="2800" dirty="0"/>
              <a:t> </a:t>
            </a:r>
            <a:r>
              <a:rPr lang="tr-TR" sz="2800" dirty="0" err="1"/>
              <a:t>prominent</a:t>
            </a:r>
            <a:r>
              <a:rPr lang="tr-TR" sz="2800" dirty="0"/>
              <a:t> </a:t>
            </a:r>
            <a:r>
              <a:rPr lang="tr-TR" sz="2800" dirty="0" err="1"/>
              <a:t>pre-Socratic</a:t>
            </a:r>
            <a:r>
              <a:rPr lang="tr-TR" sz="2800" dirty="0"/>
              <a:t> </a:t>
            </a:r>
            <a:r>
              <a:rPr lang="tr-TR" sz="2800" dirty="0" err="1"/>
              <a:t>Greek</a:t>
            </a:r>
            <a:r>
              <a:rPr lang="tr-TR" sz="2800" dirty="0"/>
              <a:t> </a:t>
            </a:r>
            <a:r>
              <a:rPr lang="tr-TR" sz="2800" dirty="0" err="1"/>
              <a:t>philosopher</a:t>
            </a:r>
            <a:r>
              <a:rPr lang="tr-TR" sz="2800" dirty="0"/>
              <a:t>)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Heraclitean</a:t>
            </a:r>
            <a:r>
              <a:rPr lang="tr-TR" sz="2800" dirty="0"/>
              <a:t> </a:t>
            </a:r>
            <a:r>
              <a:rPr lang="tr-TR" sz="2800" dirty="0" err="1"/>
              <a:t>doctrines</a:t>
            </a:r>
            <a:r>
              <a:rPr lang="tr-T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929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009531"/>
          </a:xfrm>
        </p:spPr>
        <p:txBody>
          <a:bodyPr/>
          <a:lstStyle/>
          <a:p>
            <a:r>
              <a:rPr lang="en-US" sz="2800" dirty="0"/>
              <a:t>Plato may have traveled in Italy, Egypt to</a:t>
            </a:r>
            <a:r>
              <a:rPr lang="tr-TR" sz="2800" dirty="0"/>
              <a:t> </a:t>
            </a:r>
            <a:r>
              <a:rPr lang="en-US" sz="2800" dirty="0"/>
              <a:t>realize his aristocratic political dream. Said to</a:t>
            </a:r>
            <a:r>
              <a:rPr lang="tr-TR" sz="2800" dirty="0"/>
              <a:t> </a:t>
            </a:r>
            <a:r>
              <a:rPr lang="en-US" sz="2800" dirty="0"/>
              <a:t>have returned to Athens at the age of forty</a:t>
            </a:r>
            <a:r>
              <a:rPr lang="tr-TR" sz="2800" dirty="0"/>
              <a:t> </a:t>
            </a:r>
            <a:r>
              <a:rPr lang="en-US" sz="2800" dirty="0"/>
              <a:t>failed, Plato founded one of the earliest known</a:t>
            </a:r>
            <a:r>
              <a:rPr lang="tr-TR" sz="2800" dirty="0"/>
              <a:t> </a:t>
            </a:r>
            <a:r>
              <a:rPr lang="en-US" sz="2800" dirty="0"/>
              <a:t>organized schools on a plot of land in the Grove</a:t>
            </a:r>
            <a:r>
              <a:rPr lang="tr-TR" sz="2800" dirty="0"/>
              <a:t> </a:t>
            </a:r>
            <a:r>
              <a:rPr lang="en-US" sz="2800" dirty="0"/>
              <a:t>of </a:t>
            </a:r>
            <a:r>
              <a:rPr lang="en-US" sz="2800" dirty="0" err="1"/>
              <a:t>Academus</a:t>
            </a:r>
            <a:r>
              <a:rPr lang="en-US" sz="2800" dirty="0"/>
              <a:t> in Western Civilization. The</a:t>
            </a:r>
            <a:r>
              <a:rPr lang="tr-TR" sz="2800" dirty="0"/>
              <a:t> </a:t>
            </a:r>
            <a:r>
              <a:rPr lang="en-US" sz="2800" dirty="0"/>
              <a:t>Academy was "a large enclosure of ground that</a:t>
            </a:r>
            <a:r>
              <a:rPr lang="tr-TR" sz="2800" dirty="0"/>
              <a:t> </a:t>
            </a:r>
            <a:r>
              <a:rPr lang="en-US" sz="2800" dirty="0"/>
              <a:t>was once the property of a citizen at Athens</a:t>
            </a:r>
            <a:r>
              <a:rPr lang="tr-TR" sz="2800" dirty="0"/>
              <a:t> </a:t>
            </a:r>
            <a:r>
              <a:rPr lang="en-US" sz="2800" dirty="0"/>
              <a:t>named </a:t>
            </a:r>
            <a:r>
              <a:rPr lang="en-US" sz="2800" dirty="0" err="1"/>
              <a:t>Academus</a:t>
            </a:r>
            <a:r>
              <a:rPr lang="en-US" sz="2800" dirty="0"/>
              <a:t>. Some, however, say that it</a:t>
            </a:r>
            <a:r>
              <a:rPr lang="tr-TR" sz="2800" dirty="0"/>
              <a:t> </a:t>
            </a:r>
            <a:r>
              <a:rPr lang="en-US" sz="2800" dirty="0"/>
              <a:t>received its name from an ancient hero", and it</a:t>
            </a:r>
            <a:r>
              <a:rPr lang="tr-TR" sz="2800" dirty="0"/>
              <a:t> </a:t>
            </a:r>
            <a:r>
              <a:rPr lang="en-US" sz="2800" dirty="0"/>
              <a:t>operated until AD 529, when it was closed by</a:t>
            </a:r>
            <a:r>
              <a:rPr lang="tr-TR" sz="2800" dirty="0"/>
              <a:t> </a:t>
            </a:r>
            <a:r>
              <a:rPr lang="en-US" sz="2800" dirty="0"/>
              <a:t>Justinian I of Byzantium, who saw it as a threat</a:t>
            </a:r>
            <a:r>
              <a:rPr lang="tr-TR" sz="2800" dirty="0"/>
              <a:t> </a:t>
            </a:r>
            <a:r>
              <a:rPr lang="en-US" sz="2800" dirty="0"/>
              <a:t>to the propagation of Christianity. Many</a:t>
            </a:r>
            <a:r>
              <a:rPr lang="tr-TR" sz="2800" dirty="0"/>
              <a:t> </a:t>
            </a:r>
            <a:r>
              <a:rPr lang="en-US" sz="2800" dirty="0"/>
              <a:t>intellectuals were schooled in the Academy, the</a:t>
            </a:r>
            <a:r>
              <a:rPr lang="tr-TR" sz="2800" dirty="0"/>
              <a:t> </a:t>
            </a:r>
            <a:r>
              <a:rPr lang="en-US" sz="2800" dirty="0"/>
              <a:t>most prominent one being Aristotle.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916375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Throughout his life, Plato became entangled</a:t>
            </a:r>
            <a:r>
              <a:rPr lang="tr-TR" dirty="0"/>
              <a:t> </a:t>
            </a:r>
            <a:r>
              <a:rPr lang="en-US" dirty="0"/>
              <a:t>with the politics of Syracuse. His main interests</a:t>
            </a:r>
            <a:r>
              <a:rPr lang="tr-TR" dirty="0"/>
              <a:t> </a:t>
            </a:r>
            <a:r>
              <a:rPr lang="tr-TR" dirty="0" err="1"/>
              <a:t>lay</a:t>
            </a:r>
            <a:r>
              <a:rPr lang="tr-TR" dirty="0"/>
              <a:t> in </a:t>
            </a:r>
            <a:r>
              <a:rPr lang="en-US" dirty="0"/>
              <a:t>Rhetoric, Art, Literature, Epistemology, Justice,</a:t>
            </a:r>
            <a:r>
              <a:rPr lang="tr-TR" dirty="0"/>
              <a:t> </a:t>
            </a:r>
            <a:r>
              <a:rPr lang="en-US" dirty="0"/>
              <a:t>Virtue, Politics, Education, Family, Militarism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3507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Plato </a:t>
            </a:r>
            <a:r>
              <a:rPr lang="tr-TR" b="1" dirty="0" err="1"/>
              <a:t>Back</a:t>
            </a:r>
            <a:r>
              <a:rPr lang="tr-TR" b="1" dirty="0"/>
              <a:t> </a:t>
            </a:r>
            <a:r>
              <a:rPr lang="tr-TR" b="1" dirty="0" err="1"/>
              <a:t>In</a:t>
            </a:r>
            <a:r>
              <a:rPr lang="tr-TR" b="1" dirty="0"/>
              <a:t> ATHENS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Plato returned to Athens</a:t>
            </a:r>
            <a:r>
              <a:rPr lang="tr-TR" dirty="0"/>
              <a:t> </a:t>
            </a:r>
            <a:r>
              <a:rPr lang="en-US" dirty="0"/>
              <a:t>in 387 B.C., he started a school</a:t>
            </a:r>
            <a:r>
              <a:rPr lang="tr-TR" dirty="0"/>
              <a:t> </a:t>
            </a:r>
            <a:r>
              <a:rPr lang="en-US" dirty="0"/>
              <a:t>of learning called the</a:t>
            </a:r>
            <a:r>
              <a:rPr lang="tr-TR" dirty="0"/>
              <a:t> </a:t>
            </a:r>
            <a:r>
              <a:rPr lang="en-US" dirty="0"/>
              <a:t>Academy, which was eventually</a:t>
            </a:r>
            <a:r>
              <a:rPr lang="tr-TR" dirty="0"/>
              <a:t> </a:t>
            </a:r>
            <a:r>
              <a:rPr lang="en-US" dirty="0"/>
              <a:t>described as the 1st European</a:t>
            </a:r>
            <a:r>
              <a:rPr lang="tr-TR" dirty="0"/>
              <a:t> </a:t>
            </a:r>
            <a:r>
              <a:rPr lang="en-US" dirty="0"/>
              <a:t>University</a:t>
            </a:r>
          </a:p>
          <a:p>
            <a:r>
              <a:rPr lang="en-US" dirty="0"/>
              <a:t>At the Academy, he taught his</a:t>
            </a:r>
            <a:r>
              <a:rPr lang="tr-TR" dirty="0"/>
              <a:t> </a:t>
            </a:r>
            <a:r>
              <a:rPr lang="en-US" dirty="0"/>
              <a:t>subjects</a:t>
            </a:r>
            <a:r>
              <a:rPr lang="tr-TR" dirty="0"/>
              <a:t> </a:t>
            </a:r>
            <a:r>
              <a:rPr lang="en-US" dirty="0"/>
              <a:t>astronomy, biology, mathematics, political theory, and</a:t>
            </a:r>
            <a:r>
              <a:rPr lang="tr-TR" dirty="0"/>
              <a:t> </a:t>
            </a:r>
            <a:r>
              <a:rPr lang="en-US" dirty="0"/>
              <a:t>philosophy.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7421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Philosophy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pupil of Socrates, Plato, too, had a</a:t>
            </a:r>
            <a:r>
              <a:rPr lang="tr-TR" dirty="0"/>
              <a:t> </a:t>
            </a:r>
            <a:r>
              <a:rPr lang="en-US" dirty="0"/>
              <a:t>bias against democracy. He had an</a:t>
            </a:r>
            <a:r>
              <a:rPr lang="tr-TR" dirty="0"/>
              <a:t> </a:t>
            </a:r>
            <a:r>
              <a:rPr lang="tr-TR" dirty="0" err="1"/>
              <a:t>aristocratic</a:t>
            </a:r>
            <a:r>
              <a:rPr lang="tr-TR" dirty="0"/>
              <a:t> </a:t>
            </a:r>
            <a:r>
              <a:rPr lang="tr-TR" dirty="0" err="1"/>
              <a:t>upbringing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en-US" dirty="0"/>
              <a:t>immersed in the culture of his day, but</a:t>
            </a:r>
            <a:r>
              <a:rPr lang="tr-TR" dirty="0"/>
              <a:t> </a:t>
            </a:r>
            <a:r>
              <a:rPr lang="en-US" dirty="0"/>
              <a:t>his plan, abetted by relatives, to enter</a:t>
            </a:r>
            <a:r>
              <a:rPr lang="tr-TR" dirty="0"/>
              <a:t> </a:t>
            </a:r>
            <a:r>
              <a:rPr lang="en-US" dirty="0"/>
              <a:t>politics was abandoned after he saw</a:t>
            </a:r>
            <a:r>
              <a:rPr lang="tr-TR" dirty="0"/>
              <a:t> </a:t>
            </a:r>
            <a:r>
              <a:rPr lang="en-US" dirty="0"/>
              <a:t>what was done to Socrates.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2576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340768"/>
            <a:ext cx="9145016" cy="4785395"/>
          </a:xfrm>
        </p:spPr>
        <p:txBody>
          <a:bodyPr/>
          <a:lstStyle/>
          <a:p>
            <a:r>
              <a:rPr lang="en-US" dirty="0"/>
              <a:t>Plato holds his gestures to the heavens, representing</a:t>
            </a:r>
            <a:r>
              <a:rPr lang="tr-TR" dirty="0"/>
              <a:t> </a:t>
            </a:r>
            <a:r>
              <a:rPr lang="en-US" dirty="0"/>
              <a:t>his belief in The Forms.</a:t>
            </a:r>
          </a:p>
          <a:p>
            <a:r>
              <a:rPr lang="en-US" dirty="0"/>
              <a:t>In several dialogues, Socrates floats the idea that</a:t>
            </a:r>
            <a:r>
              <a:rPr lang="tr-TR" dirty="0"/>
              <a:t> </a:t>
            </a:r>
            <a:r>
              <a:rPr lang="en-US" dirty="0"/>
              <a:t>Knowledge is a matter of recollection, and not of</a:t>
            </a:r>
            <a:r>
              <a:rPr lang="tr-TR" dirty="0"/>
              <a:t> </a:t>
            </a:r>
            <a:r>
              <a:rPr lang="en-US" dirty="0"/>
              <a:t>learning, observation, or study. He maintains this view</a:t>
            </a:r>
            <a:r>
              <a:rPr lang="tr-TR" dirty="0"/>
              <a:t> </a:t>
            </a:r>
            <a:r>
              <a:rPr lang="en-US" dirty="0"/>
              <a:t>somewhat at his own expense, because in many</a:t>
            </a:r>
            <a:r>
              <a:rPr lang="tr-TR" dirty="0"/>
              <a:t> </a:t>
            </a:r>
            <a:r>
              <a:rPr lang="en-US" dirty="0"/>
              <a:t>dialogues, Socrates complains of his forgetfulness.</a:t>
            </a:r>
            <a:r>
              <a:rPr lang="tr-TR" dirty="0"/>
              <a:t> </a:t>
            </a:r>
            <a:r>
              <a:rPr lang="en-US" dirty="0"/>
              <a:t>Socrates is often found arguing that knowledge is not</a:t>
            </a:r>
            <a:r>
              <a:rPr lang="tr-TR" dirty="0"/>
              <a:t> </a:t>
            </a:r>
            <a:r>
              <a:rPr lang="en-US" dirty="0"/>
              <a:t>empirical, and that it comes from divine insight.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81315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many middle period dialogues, such as the</a:t>
            </a:r>
            <a:r>
              <a:rPr lang="tr-TR" dirty="0"/>
              <a:t> </a:t>
            </a:r>
            <a:r>
              <a:rPr lang="en-US" dirty="0" err="1"/>
              <a:t>Phaedo</a:t>
            </a:r>
            <a:r>
              <a:rPr lang="en-US" dirty="0"/>
              <a:t>, Republic and Phaedrus Plato advocates a</a:t>
            </a:r>
            <a:r>
              <a:rPr lang="tr-TR" dirty="0"/>
              <a:t> </a:t>
            </a:r>
            <a:r>
              <a:rPr lang="en-US" dirty="0"/>
              <a:t>belief in the immortality of the soul, and several</a:t>
            </a:r>
            <a:r>
              <a:rPr lang="tr-TR" dirty="0"/>
              <a:t> </a:t>
            </a:r>
            <a:r>
              <a:rPr lang="en-US" dirty="0"/>
              <a:t>dialogues end with long speeches imagining the</a:t>
            </a:r>
            <a:r>
              <a:rPr lang="tr-TR" dirty="0"/>
              <a:t> </a:t>
            </a:r>
            <a:r>
              <a:rPr lang="en-US" dirty="0"/>
              <a:t>afterlife. More than one dialogue contrasts knowledge</a:t>
            </a:r>
            <a:r>
              <a:rPr lang="tr-TR" dirty="0"/>
              <a:t> </a:t>
            </a:r>
            <a:r>
              <a:rPr lang="en-US" dirty="0"/>
              <a:t>and opinion, perception and reality, nature and</a:t>
            </a:r>
            <a:r>
              <a:rPr lang="tr-TR" dirty="0"/>
              <a:t> </a:t>
            </a:r>
            <a:r>
              <a:rPr lang="en-US" dirty="0"/>
              <a:t>custom, and body and soul.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3116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Socrates says that poetry is inspired by the</a:t>
            </a:r>
            <a:r>
              <a:rPr lang="tr-TR" dirty="0"/>
              <a:t> </a:t>
            </a:r>
            <a:r>
              <a:rPr lang="en-US" dirty="0"/>
              <a:t>muses, and is not rational. He speaks approvingly of</a:t>
            </a:r>
            <a:r>
              <a:rPr lang="tr-TR" dirty="0"/>
              <a:t> </a:t>
            </a:r>
            <a:r>
              <a:rPr lang="en-US" dirty="0"/>
              <a:t>this, and other forms of divine madness</a:t>
            </a:r>
            <a:r>
              <a:rPr lang="tr-TR" dirty="0"/>
              <a:t> </a:t>
            </a:r>
            <a:r>
              <a:rPr lang="en-US" dirty="0"/>
              <a:t>(drunkenness, eroticism, and dreaming) want to outlaw</a:t>
            </a:r>
            <a:r>
              <a:rPr lang="tr-TR" dirty="0"/>
              <a:t> </a:t>
            </a:r>
            <a:r>
              <a:rPr lang="en-US" dirty="0"/>
              <a:t>Homer's great poetry, and laughter as well.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29413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Knowledge is not sense </a:t>
            </a:r>
            <a:r>
              <a:rPr lang="tr-TR" dirty="0" err="1"/>
              <a:t>perception</a:t>
            </a:r>
            <a:r>
              <a:rPr lang="tr-TR" dirty="0"/>
              <a:t>, </a:t>
            </a:r>
            <a:r>
              <a:rPr lang="en-US" dirty="0"/>
              <a:t>not what simply appears to</a:t>
            </a:r>
            <a:r>
              <a:rPr lang="tr-TR" dirty="0"/>
              <a:t> me.</a:t>
            </a:r>
          </a:p>
          <a:p>
            <a:r>
              <a:rPr lang="en-US" dirty="0"/>
              <a:t>Like Socrates, Plato believes in “ virtue</a:t>
            </a:r>
            <a:r>
              <a:rPr lang="tr-TR" dirty="0"/>
              <a:t> </a:t>
            </a:r>
            <a:r>
              <a:rPr lang="en-US" dirty="0"/>
              <a:t>is knowledge,” and the source of</a:t>
            </a:r>
            <a:r>
              <a:rPr lang="tr-TR" dirty="0"/>
              <a:t> </a:t>
            </a:r>
            <a:r>
              <a:rPr lang="en-US" dirty="0"/>
              <a:t>knowledge is virtue. It is not</a:t>
            </a:r>
            <a:r>
              <a:rPr lang="tr-TR" dirty="0"/>
              <a:t> </a:t>
            </a:r>
            <a:r>
              <a:rPr lang="en-US" dirty="0"/>
              <a:t>abstract, but concrete knowledge, not</a:t>
            </a:r>
            <a:r>
              <a:rPr lang="tr-TR" dirty="0"/>
              <a:t> </a:t>
            </a:r>
            <a:r>
              <a:rPr lang="en-US" dirty="0"/>
              <a:t>theoretical but practical knowledge. A</a:t>
            </a:r>
            <a:r>
              <a:rPr lang="tr-TR" dirty="0"/>
              <a:t> </a:t>
            </a:r>
            <a:r>
              <a:rPr lang="en-US" dirty="0"/>
              <a:t>man must know what is good so that</a:t>
            </a:r>
            <a:r>
              <a:rPr lang="tr-TR" dirty="0"/>
              <a:t> he </a:t>
            </a:r>
            <a:r>
              <a:rPr lang="tr-TR" dirty="0" err="1"/>
              <a:t>may</a:t>
            </a:r>
            <a:r>
              <a:rPr lang="tr-TR" dirty="0"/>
              <a:t> do </a:t>
            </a:r>
            <a:r>
              <a:rPr lang="tr-TR" dirty="0" err="1"/>
              <a:t>good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6884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Virtue can be taught, and there are</a:t>
            </a:r>
            <a:r>
              <a:rPr lang="tr-TR" dirty="0"/>
              <a:t> </a:t>
            </a:r>
            <a:r>
              <a:rPr lang="en-US" dirty="0"/>
              <a:t>four cardinal virtues: wisdom, courage</a:t>
            </a:r>
            <a:r>
              <a:rPr lang="tr-TR" dirty="0"/>
              <a:t> </a:t>
            </a:r>
            <a:r>
              <a:rPr lang="en-US" dirty="0"/>
              <a:t>or fortitude, temperance, and justice.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25771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Plato’s</a:t>
            </a:r>
            <a:r>
              <a:rPr lang="tr-TR" dirty="0"/>
              <a:t> </a:t>
            </a:r>
            <a:r>
              <a:rPr lang="tr-TR" dirty="0" err="1"/>
              <a:t>Epistomology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Epistomology</a:t>
            </a:r>
            <a:r>
              <a:rPr lang="en-US" dirty="0"/>
              <a:t> is the study of knowledge.</a:t>
            </a:r>
          </a:p>
          <a:p>
            <a:r>
              <a:rPr lang="en-US" dirty="0"/>
              <a:t>For Plato the question becomes how do we</a:t>
            </a:r>
            <a:r>
              <a:rPr lang="tr-TR" dirty="0"/>
              <a:t> </a:t>
            </a:r>
            <a:r>
              <a:rPr lang="en-US" dirty="0"/>
              <a:t>know what we know? Plato watched his</a:t>
            </a:r>
            <a:r>
              <a:rPr lang="tr-TR" dirty="0"/>
              <a:t> </a:t>
            </a:r>
            <a:r>
              <a:rPr lang="en-US" dirty="0"/>
              <a:t>mentor Socrates tease out the understanding</a:t>
            </a:r>
            <a:r>
              <a:rPr lang="tr-TR" dirty="0"/>
              <a:t> </a:t>
            </a:r>
            <a:r>
              <a:rPr lang="en-US" dirty="0"/>
              <a:t>of an idea through his questions.</a:t>
            </a:r>
          </a:p>
          <a:p>
            <a:r>
              <a:rPr lang="en-US" dirty="0"/>
              <a:t>He came to believe that we all know</a:t>
            </a:r>
            <a:r>
              <a:rPr lang="tr-TR" dirty="0"/>
              <a:t> </a:t>
            </a:r>
            <a:r>
              <a:rPr lang="en-US" dirty="0"/>
              <a:t>everything already and only need to be</a:t>
            </a:r>
            <a:r>
              <a:rPr lang="tr-TR" dirty="0"/>
              <a:t> </a:t>
            </a:r>
            <a:r>
              <a:rPr lang="en-US" dirty="0"/>
              <a:t>reminded of what we know.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84521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Plato thought that before we were born</a:t>
            </a:r>
            <a:r>
              <a:rPr lang="tr-TR" dirty="0"/>
              <a:t> </a:t>
            </a:r>
            <a:r>
              <a:rPr lang="en-US" dirty="0"/>
              <a:t>we existed on another plane. We might</a:t>
            </a:r>
            <a:r>
              <a:rPr lang="tr-TR" dirty="0"/>
              <a:t> </a:t>
            </a:r>
            <a:r>
              <a:rPr lang="en-US" dirty="0"/>
              <a:t>call that spiritual plane 'heaven' but I</a:t>
            </a:r>
            <a:r>
              <a:rPr lang="tr-TR" dirty="0"/>
              <a:t> </a:t>
            </a:r>
            <a:r>
              <a:rPr lang="en-US" dirty="0"/>
              <a:t>don't want you to confuse his ideas with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ideas</a:t>
            </a:r>
            <a:r>
              <a:rPr lang="tr-TR" dirty="0"/>
              <a:t> of </a:t>
            </a:r>
            <a:r>
              <a:rPr lang="tr-TR" dirty="0" err="1"/>
              <a:t>heaven</a:t>
            </a:r>
            <a:r>
              <a:rPr lang="tr-TR" dirty="0"/>
              <a:t>.</a:t>
            </a:r>
          </a:p>
          <a:p>
            <a:r>
              <a:rPr lang="en-US" dirty="0"/>
              <a:t>Our ideas of heaven come from a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cultural</a:t>
            </a:r>
            <a:r>
              <a:rPr lang="tr-TR" dirty="0"/>
              <a:t> background.</a:t>
            </a:r>
          </a:p>
        </p:txBody>
      </p:sp>
    </p:spTree>
    <p:extLst>
      <p:ext uri="{BB962C8B-B14F-4D97-AF65-F5344CB8AC3E}">
        <p14:creationId xmlns:p14="http://schemas.microsoft.com/office/powerpoint/2010/main" val="3438970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Forms (note capitalization) also exist in this</a:t>
            </a:r>
            <a:r>
              <a:rPr lang="tr-TR" dirty="0"/>
              <a:t> </a:t>
            </a:r>
            <a:r>
              <a:rPr lang="tr-TR" dirty="0" err="1"/>
              <a:t>otherworldly</a:t>
            </a:r>
            <a:r>
              <a:rPr lang="tr-TR" dirty="0"/>
              <a:t> </a:t>
            </a:r>
            <a:r>
              <a:rPr lang="tr-TR" dirty="0" err="1"/>
              <a:t>plane</a:t>
            </a:r>
            <a:r>
              <a:rPr lang="tr-TR" dirty="0"/>
              <a:t>.</a:t>
            </a:r>
          </a:p>
          <a:p>
            <a:r>
              <a:rPr lang="en-US" dirty="0"/>
              <a:t>The Forms are the ideal, perfect, eternal and</a:t>
            </a:r>
            <a:r>
              <a:rPr lang="tr-TR" dirty="0"/>
              <a:t> </a:t>
            </a:r>
            <a:r>
              <a:rPr lang="en-US" dirty="0"/>
              <a:t>unchanging models of everything, every physical</a:t>
            </a:r>
            <a:r>
              <a:rPr lang="tr-TR" dirty="0"/>
              <a:t> </a:t>
            </a:r>
            <a:r>
              <a:rPr lang="en-US" dirty="0"/>
              <a:t>thing, every idea, everything that can exist.</a:t>
            </a:r>
          </a:p>
        </p:txBody>
      </p:sp>
    </p:spTree>
    <p:extLst>
      <p:ext uri="{BB962C8B-B14F-4D97-AF65-F5344CB8AC3E}">
        <p14:creationId xmlns:p14="http://schemas.microsoft.com/office/powerpoint/2010/main" val="2689266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recognize something (a table for example) as what</a:t>
            </a:r>
            <a:r>
              <a:rPr lang="tr-TR" dirty="0"/>
              <a:t> </a:t>
            </a:r>
            <a:r>
              <a:rPr lang="en-US" dirty="0"/>
              <a:t>it is because we've had an encounter with the Form</a:t>
            </a:r>
            <a:r>
              <a:rPr lang="tr-TR" dirty="0"/>
              <a:t> '</a:t>
            </a:r>
            <a:r>
              <a:rPr lang="tr-TR" dirty="0" err="1"/>
              <a:t>Table</a:t>
            </a:r>
            <a:r>
              <a:rPr lang="tr-TR" dirty="0"/>
              <a:t>' </a:t>
            </a:r>
            <a:r>
              <a:rPr lang="tr-TR" dirty="0" err="1"/>
              <a:t>before</a:t>
            </a:r>
            <a:r>
              <a:rPr lang="tr-TR" dirty="0"/>
              <a:t>.</a:t>
            </a:r>
          </a:p>
          <a:p>
            <a:r>
              <a:rPr lang="en-US" dirty="0"/>
              <a:t>All physical tables (which can be very different from</a:t>
            </a:r>
            <a:r>
              <a:rPr lang="tr-TR" dirty="0"/>
              <a:t> </a:t>
            </a:r>
            <a:r>
              <a:rPr lang="en-US" dirty="0"/>
              <a:t>each other) share enough characteristics with the</a:t>
            </a:r>
            <a:r>
              <a:rPr lang="tr-TR" dirty="0"/>
              <a:t> </a:t>
            </a:r>
            <a:r>
              <a:rPr lang="en-US" dirty="0"/>
              <a:t>Form 'Table' that we recognize them as members of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2610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8451" y="865079"/>
            <a:ext cx="8229600" cy="4525963"/>
          </a:xfrm>
        </p:spPr>
        <p:txBody>
          <a:bodyPr/>
          <a:lstStyle/>
          <a:p>
            <a:r>
              <a:rPr lang="en-US" dirty="0"/>
              <a:t>Plato thought that we are able to recognize</a:t>
            </a:r>
            <a:r>
              <a:rPr lang="tr-TR" dirty="0"/>
              <a:t> </a:t>
            </a:r>
            <a:r>
              <a:rPr lang="en-US" dirty="0"/>
              <a:t>things and learn new ideas because we</a:t>
            </a:r>
            <a:r>
              <a:rPr lang="tr-TR" dirty="0"/>
              <a:t> </a:t>
            </a:r>
            <a:r>
              <a:rPr lang="en-US" dirty="0"/>
              <a:t>already know the Forms of those things.</a:t>
            </a:r>
          </a:p>
          <a:p>
            <a:r>
              <a:rPr lang="en-US" dirty="0"/>
              <a:t>I'm not really teaching you anything. Rather,</a:t>
            </a:r>
            <a:r>
              <a:rPr lang="tr-TR" dirty="0"/>
              <a:t> </a:t>
            </a:r>
            <a:r>
              <a:rPr lang="en-US" dirty="0"/>
              <a:t>according to Plato, I'm reminding you of what</a:t>
            </a:r>
            <a:r>
              <a:rPr lang="tr-TR" dirty="0"/>
              <a:t> </a:t>
            </a:r>
            <a:r>
              <a:rPr lang="en-US" dirty="0"/>
              <a:t>you already know. You already know not only</a:t>
            </a:r>
            <a:r>
              <a:rPr lang="tr-TR" dirty="0"/>
              <a:t> </a:t>
            </a:r>
            <a:r>
              <a:rPr lang="en-US" dirty="0"/>
              <a:t>tables and chairs, but abstract ideas like Love,</a:t>
            </a:r>
            <a:r>
              <a:rPr lang="tr-TR" dirty="0"/>
              <a:t> </a:t>
            </a:r>
            <a:r>
              <a:rPr lang="tr-TR" dirty="0" err="1"/>
              <a:t>Beauty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Goodness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2559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r>
              <a:rPr lang="en-US" dirty="0"/>
              <a:t>Plato's not really concerned about tables and</a:t>
            </a:r>
            <a:r>
              <a:rPr lang="tr-TR" dirty="0"/>
              <a:t> </a:t>
            </a:r>
            <a:r>
              <a:rPr lang="en-US" dirty="0"/>
              <a:t>chairs but rather how do we recognize</a:t>
            </a:r>
            <a:r>
              <a:rPr lang="tr-TR" dirty="0"/>
              <a:t> </a:t>
            </a:r>
            <a:r>
              <a:rPr lang="en-US" dirty="0"/>
              <a:t>important ideas like Love and Beauty and</a:t>
            </a:r>
            <a:r>
              <a:rPr lang="tr-TR" dirty="0"/>
              <a:t> </a:t>
            </a:r>
            <a:r>
              <a:rPr lang="tr-TR" dirty="0" err="1"/>
              <a:t>Goodness</a:t>
            </a:r>
            <a:r>
              <a:rPr lang="tr-TR" dirty="0"/>
              <a:t>.</a:t>
            </a:r>
          </a:p>
          <a:p>
            <a:r>
              <a:rPr lang="en-US" dirty="0"/>
              <a:t>He saw that by talking to people and asking</a:t>
            </a:r>
            <a:r>
              <a:rPr lang="tr-TR" dirty="0"/>
              <a:t> </a:t>
            </a:r>
            <a:r>
              <a:rPr lang="en-US" dirty="0"/>
              <a:t>them questions Socrates could get them to</a:t>
            </a:r>
            <a:r>
              <a:rPr lang="tr-TR" dirty="0"/>
              <a:t> </a:t>
            </a:r>
            <a:r>
              <a:rPr lang="en-US" dirty="0"/>
              <a:t>express some pretty sophisticated ideas.</a:t>
            </a:r>
          </a:p>
          <a:p>
            <a:r>
              <a:rPr lang="en-US" dirty="0"/>
              <a:t>How was that possible if they didn't already</a:t>
            </a:r>
            <a:r>
              <a:rPr lang="tr-TR" dirty="0"/>
              <a:t> </a:t>
            </a:r>
            <a:r>
              <a:rPr lang="en-US" dirty="0"/>
              <a:t>know the answers in some way?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7282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linkClick r:id="rId2"/>
              </a:rPr>
              <a:t>https://www.youtube.com/watch?v=VDiyQub6vpw&amp;list=PLwxNMb28XmpeypJMHfNbJ4RAFkRtmAN3P</a:t>
            </a:r>
            <a:endParaRPr lang="tr-TR" dirty="0"/>
          </a:p>
          <a:p>
            <a:r>
              <a:rPr lang="tr-TR" dirty="0">
                <a:hlinkClick r:id="rId3"/>
              </a:rPr>
              <a:t>https://www.youtube.com/watch?v=MgotDFs6cdE&amp;list=PLwxNMb28XmpeypJMHfNbJ4RAFkRtmAN3P&amp;index=3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6645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Plato’s</a:t>
            </a:r>
            <a:r>
              <a:rPr lang="tr-TR" b="1" dirty="0"/>
              <a:t> Works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4929411"/>
          </a:xfrm>
        </p:spPr>
        <p:txBody>
          <a:bodyPr/>
          <a:lstStyle/>
          <a:p>
            <a:r>
              <a:rPr lang="en-US" sz="2800" dirty="0"/>
              <a:t>He had 36 dialogues (books) and 13 letters-“</a:t>
            </a:r>
            <a:r>
              <a:rPr lang="en-US" sz="2800" b="1" dirty="0"/>
              <a:t>The Republic</a:t>
            </a:r>
            <a:r>
              <a:rPr lang="en-US" sz="2800" dirty="0"/>
              <a:t>” – talks about Utopian society</a:t>
            </a:r>
          </a:p>
          <a:p>
            <a:r>
              <a:rPr lang="en-US" sz="2800" dirty="0"/>
              <a:t> Give readers a sense of philosophy as a</a:t>
            </a:r>
            <a:r>
              <a:rPr lang="tr-TR" sz="2800" dirty="0"/>
              <a:t> </a:t>
            </a:r>
            <a:r>
              <a:rPr lang="en-US" sz="2800" dirty="0"/>
              <a:t>living and unfinished subject, to which they</a:t>
            </a:r>
            <a:r>
              <a:rPr lang="tr-TR" sz="2800" dirty="0"/>
              <a:t> </a:t>
            </a:r>
            <a:r>
              <a:rPr lang="en-US" sz="2800" dirty="0"/>
              <a:t>will need to contribute to finish</a:t>
            </a:r>
          </a:p>
          <a:p>
            <a:r>
              <a:rPr lang="en-US" sz="2800" dirty="0"/>
              <a:t>Modern scholars doubt the authenticity</a:t>
            </a:r>
          </a:p>
          <a:p>
            <a:r>
              <a:rPr lang="en-US" sz="2800" dirty="0"/>
              <a:t>After writing, his works were “lost” until the</a:t>
            </a:r>
            <a:r>
              <a:rPr lang="tr-TR" sz="2800" dirty="0"/>
              <a:t> </a:t>
            </a:r>
            <a:r>
              <a:rPr lang="tr-TR" sz="2800" dirty="0" err="1"/>
              <a:t>Renaissance</a:t>
            </a:r>
            <a:endParaRPr lang="tr-TR" sz="2800" dirty="0"/>
          </a:p>
          <a:p>
            <a:r>
              <a:rPr lang="en-US" sz="2800" dirty="0"/>
              <a:t> They have been steadily studied since</a:t>
            </a:r>
          </a:p>
          <a:p>
            <a:r>
              <a:rPr lang="en-US" sz="2800" dirty="0"/>
              <a:t>Big influence in math and science–Difference between arithmetic and logistic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733175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009531"/>
          </a:xfrm>
        </p:spPr>
        <p:txBody>
          <a:bodyPr/>
          <a:lstStyle/>
          <a:p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Republic</a:t>
            </a:r>
            <a:endParaRPr lang="tr-TR" sz="2800" dirty="0"/>
          </a:p>
          <a:p>
            <a:pPr marL="0" indent="0">
              <a:buNone/>
            </a:pPr>
            <a:r>
              <a:rPr lang="tr-TR" sz="2800" dirty="0"/>
              <a:t>	– </a:t>
            </a:r>
            <a:r>
              <a:rPr lang="tr-TR" sz="2800" dirty="0" err="1"/>
              <a:t>Virtues</a:t>
            </a:r>
            <a:r>
              <a:rPr lang="tr-TR" sz="2800" dirty="0"/>
              <a:t> of </a:t>
            </a:r>
            <a:r>
              <a:rPr lang="tr-TR" sz="2800" dirty="0" err="1"/>
              <a:t>Justice</a:t>
            </a:r>
            <a:endParaRPr lang="tr-TR" sz="2800" dirty="0"/>
          </a:p>
          <a:p>
            <a:pPr marL="0" indent="0">
              <a:buNone/>
            </a:pPr>
            <a:r>
              <a:rPr lang="tr-TR" sz="2800" dirty="0"/>
              <a:t>	– </a:t>
            </a:r>
            <a:r>
              <a:rPr lang="tr-TR" sz="2800" dirty="0" err="1"/>
              <a:t>Courage</a:t>
            </a:r>
            <a:endParaRPr lang="tr-TR" sz="2800" dirty="0"/>
          </a:p>
          <a:p>
            <a:pPr marL="0" indent="0">
              <a:buNone/>
            </a:pPr>
            <a:r>
              <a:rPr lang="tr-TR" sz="2800" dirty="0"/>
              <a:t>	</a:t>
            </a:r>
            <a:r>
              <a:rPr lang="en-US" sz="2800" dirty="0"/>
              <a:t>– Wisdom and Moderation (Individual and</a:t>
            </a:r>
            <a:r>
              <a:rPr lang="tr-TR" sz="2800" dirty="0"/>
              <a:t> </a:t>
            </a:r>
            <a:r>
              <a:rPr lang="tr-TR" sz="2800" dirty="0" err="1"/>
              <a:t>Society</a:t>
            </a:r>
            <a:r>
              <a:rPr lang="tr-TR" sz="2800" dirty="0"/>
              <a:t>)</a:t>
            </a:r>
          </a:p>
          <a:p>
            <a:r>
              <a:rPr lang="tr-TR" sz="2800" dirty="0"/>
              <a:t>3 </a:t>
            </a:r>
            <a:r>
              <a:rPr lang="tr-TR" sz="2800" dirty="0" err="1"/>
              <a:t>Part</a:t>
            </a:r>
            <a:r>
              <a:rPr lang="tr-TR" sz="2800" dirty="0"/>
              <a:t> </a:t>
            </a:r>
            <a:r>
              <a:rPr lang="tr-TR" sz="2800" dirty="0" err="1"/>
              <a:t>Society</a:t>
            </a:r>
            <a:endParaRPr lang="tr-TR" sz="2800" dirty="0"/>
          </a:p>
          <a:p>
            <a:pPr marL="0" indent="0">
              <a:buNone/>
            </a:pPr>
            <a:r>
              <a:rPr lang="tr-TR" sz="2800" dirty="0"/>
              <a:t>	– </a:t>
            </a:r>
            <a:r>
              <a:rPr lang="tr-TR" sz="2800" dirty="0" err="1"/>
              <a:t>Workers</a:t>
            </a:r>
            <a:r>
              <a:rPr lang="tr-TR" sz="2800" dirty="0"/>
              <a:t> (</a:t>
            </a:r>
            <a:r>
              <a:rPr lang="tr-TR" sz="2800" dirty="0" err="1"/>
              <a:t>producing</a:t>
            </a:r>
            <a:r>
              <a:rPr lang="tr-TR" sz="2800" dirty="0"/>
              <a:t>)</a:t>
            </a:r>
          </a:p>
          <a:p>
            <a:pPr lvl="4"/>
            <a:r>
              <a:rPr lang="en-US" sz="1600" dirty="0"/>
              <a:t>The “appetite” of the soul</a:t>
            </a:r>
          </a:p>
          <a:p>
            <a:pPr marL="0" indent="0">
              <a:buNone/>
            </a:pPr>
            <a:r>
              <a:rPr lang="tr-TR" sz="2800" dirty="0"/>
              <a:t>	– </a:t>
            </a:r>
            <a:r>
              <a:rPr lang="tr-TR" sz="2800" dirty="0" err="1"/>
              <a:t>Warriors</a:t>
            </a:r>
            <a:r>
              <a:rPr lang="tr-TR" sz="2800" dirty="0"/>
              <a:t> (</a:t>
            </a:r>
            <a:r>
              <a:rPr lang="tr-TR" sz="2800" dirty="0" err="1"/>
              <a:t>protecting</a:t>
            </a:r>
            <a:r>
              <a:rPr lang="tr-TR" sz="2800" dirty="0"/>
              <a:t>)</a:t>
            </a:r>
          </a:p>
          <a:p>
            <a:pPr lvl="4"/>
            <a:r>
              <a:rPr lang="en-US" sz="1600" dirty="0"/>
              <a:t>The “spirit” of the soul</a:t>
            </a:r>
          </a:p>
          <a:p>
            <a:pPr marL="0" indent="0">
              <a:buNone/>
            </a:pPr>
            <a:r>
              <a:rPr lang="tr-TR" sz="2800" dirty="0"/>
              <a:t>	– </a:t>
            </a:r>
            <a:r>
              <a:rPr lang="tr-TR" sz="2800" dirty="0" err="1"/>
              <a:t>Rulers</a:t>
            </a:r>
            <a:r>
              <a:rPr lang="tr-TR" sz="2800" dirty="0"/>
              <a:t> (</a:t>
            </a:r>
            <a:r>
              <a:rPr lang="tr-TR" sz="2800" dirty="0" err="1"/>
              <a:t>governing</a:t>
            </a:r>
            <a:r>
              <a:rPr lang="tr-TR" sz="2800" dirty="0"/>
              <a:t>)</a:t>
            </a:r>
          </a:p>
          <a:p>
            <a:pPr lvl="4"/>
            <a:r>
              <a:rPr lang="en-US" sz="1600" dirty="0"/>
              <a:t>The “reason” of the soul</a:t>
            </a:r>
            <a:endParaRPr lang="tr-TR" sz="1600" dirty="0"/>
          </a:p>
        </p:txBody>
      </p:sp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302391061"/>
              </p:ext>
            </p:extLst>
          </p:nvPr>
        </p:nvGraphicFramePr>
        <p:xfrm>
          <a:off x="4499992" y="2420888"/>
          <a:ext cx="4272136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078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Courage is not merely military</a:t>
            </a:r>
            <a:r>
              <a:rPr lang="tr-TR" dirty="0"/>
              <a:t> </a:t>
            </a:r>
            <a:r>
              <a:rPr lang="en-US" dirty="0"/>
              <a:t>courage but primarily civic courage:</a:t>
            </a:r>
            <a:r>
              <a:rPr lang="tr-TR" dirty="0"/>
              <a:t> </a:t>
            </a:r>
            <a:r>
              <a:rPr lang="en-US" dirty="0"/>
              <a:t>the ability to preserve the right, law</a:t>
            </a:r>
            <a:r>
              <a:rPr lang="tr-TR" dirty="0"/>
              <a:t> </a:t>
            </a:r>
            <a:r>
              <a:rPr lang="en-US" dirty="0"/>
              <a:t>inspired</a:t>
            </a:r>
            <a:r>
              <a:rPr lang="tr-TR" dirty="0"/>
              <a:t> </a:t>
            </a:r>
            <a:r>
              <a:rPr lang="en-US" dirty="0"/>
              <a:t>belief, and stand in defense</a:t>
            </a:r>
            <a:r>
              <a:rPr lang="tr-TR" dirty="0"/>
              <a:t> </a:t>
            </a:r>
            <a:r>
              <a:rPr lang="en-US" dirty="0"/>
              <a:t>of such values as friendship and</a:t>
            </a:r>
            <a:r>
              <a:rPr lang="tr-TR" dirty="0"/>
              <a:t> </a:t>
            </a:r>
            <a:r>
              <a:rPr lang="en-US" dirty="0"/>
              <a:t>freedom on which a good society is</a:t>
            </a:r>
            <a:r>
              <a:rPr lang="tr-TR" dirty="0"/>
              <a:t> </a:t>
            </a:r>
            <a:r>
              <a:rPr lang="tr-TR" dirty="0" err="1"/>
              <a:t>founded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2941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State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Conquest of Sparta against Athens</a:t>
            </a:r>
          </a:p>
          <a:p>
            <a:r>
              <a:rPr lang="en-US" dirty="0"/>
              <a:t>Implementation of democracy in </a:t>
            </a:r>
            <a:r>
              <a:rPr lang="tr-TR" dirty="0" err="1"/>
              <a:t>A</a:t>
            </a:r>
            <a:r>
              <a:rPr lang="en-US" dirty="0" err="1"/>
              <a:t>thens</a:t>
            </a:r>
            <a:endParaRPr lang="en-US" dirty="0"/>
          </a:p>
          <a:p>
            <a:r>
              <a:rPr lang="en-US" dirty="0"/>
              <a:t>Begins with disillusionment with the corrupt state, and</a:t>
            </a:r>
            <a:r>
              <a:rPr lang="tr-TR" dirty="0"/>
              <a:t> </a:t>
            </a:r>
            <a:r>
              <a:rPr lang="en-US" dirty="0"/>
              <a:t>the country's image became corrupted and do not reflect</a:t>
            </a:r>
            <a:r>
              <a:rPr lang="tr-TR" dirty="0"/>
              <a:t> </a:t>
            </a:r>
            <a:r>
              <a:rPr lang="en-US" dirty="0"/>
              <a:t>the country as it should be.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57127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city/( state ) be neither small nor</a:t>
            </a:r>
            <a:r>
              <a:rPr lang="tr-TR" dirty="0"/>
              <a:t> </a:t>
            </a:r>
            <a:r>
              <a:rPr lang="tr-TR" dirty="0" err="1"/>
              <a:t>seeming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large</a:t>
            </a:r>
            <a:r>
              <a:rPr lang="tr-TR" dirty="0"/>
              <a:t>.</a:t>
            </a:r>
          </a:p>
          <a:p>
            <a:r>
              <a:rPr lang="tr-TR" dirty="0"/>
              <a:t>.</a:t>
            </a:r>
            <a:r>
              <a:rPr lang="en-US" dirty="0"/>
              <a:t>..as log as the growing city is willing to</a:t>
            </a:r>
            <a:r>
              <a:rPr lang="tr-TR" dirty="0"/>
              <a:t> </a:t>
            </a:r>
            <a:r>
              <a:rPr lang="en-US" dirty="0"/>
              <a:t>remain a unity. So big let is no father.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2990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88640"/>
            <a:ext cx="9073008" cy="5937523"/>
          </a:xfrm>
        </p:spPr>
        <p:txBody>
          <a:bodyPr/>
          <a:lstStyle/>
          <a:p>
            <a:r>
              <a:rPr lang="en-US" dirty="0"/>
              <a:t>Plato said;”…. If there are five kinds of </a:t>
            </a:r>
            <a:r>
              <a:rPr lang="en-US" dirty="0" err="1"/>
              <a:t>constutions</a:t>
            </a:r>
            <a:r>
              <a:rPr lang="en-US" dirty="0"/>
              <a:t>, there should be five</a:t>
            </a:r>
            <a:r>
              <a:rPr lang="tr-TR" dirty="0"/>
              <a:t> </a:t>
            </a:r>
            <a:r>
              <a:rPr lang="en-US" dirty="0"/>
              <a:t>conditions of soul of private men….”</a:t>
            </a:r>
          </a:p>
          <a:p>
            <a:r>
              <a:rPr lang="en-US" dirty="0"/>
              <a:t>[My conclusion] Mean…, </a:t>
            </a:r>
            <a:r>
              <a:rPr lang="en-US" dirty="0" err="1"/>
              <a:t>constution</a:t>
            </a:r>
            <a:r>
              <a:rPr lang="en-US" dirty="0"/>
              <a:t> is image from soul of men/</a:t>
            </a:r>
            <a:r>
              <a:rPr lang="tr-TR" dirty="0" err="1"/>
              <a:t>human</a:t>
            </a:r>
            <a:r>
              <a:rPr lang="tr-TR" dirty="0"/>
              <a:t>.</a:t>
            </a:r>
          </a:p>
          <a:p>
            <a:r>
              <a:rPr lang="en-US" b="1" dirty="0"/>
              <a:t>A</a:t>
            </a:r>
            <a:r>
              <a:rPr lang="tr-TR" b="1" dirty="0"/>
              <a:t>r</a:t>
            </a:r>
            <a:r>
              <a:rPr lang="en-US" b="1" dirty="0" err="1"/>
              <a:t>i</a:t>
            </a:r>
            <a:r>
              <a:rPr lang="tr-TR" b="1" dirty="0"/>
              <a:t>s</a:t>
            </a:r>
            <a:r>
              <a:rPr lang="en-US" b="1" dirty="0"/>
              <a:t>to</a:t>
            </a:r>
            <a:r>
              <a:rPr lang="tr-TR" b="1" dirty="0"/>
              <a:t>c</a:t>
            </a:r>
            <a:r>
              <a:rPr lang="en-US" b="1" dirty="0" err="1"/>
              <a:t>ra</a:t>
            </a:r>
            <a:r>
              <a:rPr lang="tr-TR" b="1" dirty="0" err="1"/>
              <a:t>cy</a:t>
            </a:r>
            <a:r>
              <a:rPr lang="en-US" b="1" dirty="0"/>
              <a:t>, </a:t>
            </a:r>
            <a:r>
              <a:rPr lang="en-US" dirty="0"/>
              <a:t>government in the hands of aristocrat</a:t>
            </a:r>
          </a:p>
          <a:p>
            <a:r>
              <a:rPr lang="en-US" b="1" dirty="0" err="1"/>
              <a:t>Timo</a:t>
            </a:r>
            <a:r>
              <a:rPr lang="tr-TR" b="1" dirty="0"/>
              <a:t>c</a:t>
            </a:r>
            <a:r>
              <a:rPr lang="en-US" b="1" dirty="0" err="1"/>
              <a:t>ra</a:t>
            </a:r>
            <a:r>
              <a:rPr lang="tr-TR" b="1" dirty="0" err="1"/>
              <a:t>cy</a:t>
            </a:r>
            <a:r>
              <a:rPr lang="en-US" b="1" dirty="0"/>
              <a:t>, </a:t>
            </a:r>
            <a:r>
              <a:rPr lang="en-US" dirty="0"/>
              <a:t>the power or the rule of honor</a:t>
            </a:r>
          </a:p>
          <a:p>
            <a:r>
              <a:rPr lang="en-US" b="1" dirty="0" err="1"/>
              <a:t>Oligar</a:t>
            </a:r>
            <a:r>
              <a:rPr lang="tr-TR" b="1" dirty="0" err="1"/>
              <a:t>chy</a:t>
            </a:r>
            <a:r>
              <a:rPr lang="en-US" dirty="0"/>
              <a:t>, power in the hands of money</a:t>
            </a:r>
          </a:p>
          <a:p>
            <a:r>
              <a:rPr lang="en-US" b="1" dirty="0" err="1"/>
              <a:t>Democra</a:t>
            </a:r>
            <a:r>
              <a:rPr lang="tr-TR" b="1" dirty="0" err="1"/>
              <a:t>cy</a:t>
            </a:r>
            <a:r>
              <a:rPr lang="en-US" b="1" dirty="0"/>
              <a:t>, </a:t>
            </a:r>
            <a:r>
              <a:rPr lang="en-US" dirty="0"/>
              <a:t>freedom are the most important</a:t>
            </a:r>
          </a:p>
          <a:p>
            <a:r>
              <a:rPr lang="en-US" b="1" dirty="0"/>
              <a:t>Tyranny, </a:t>
            </a:r>
            <a:r>
              <a:rPr lang="en-US" dirty="0"/>
              <a:t>absolute power on one hand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025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tr-TR" dirty="0" err="1"/>
              <a:t>Laws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4857403"/>
          </a:xfrm>
        </p:spPr>
        <p:txBody>
          <a:bodyPr/>
          <a:lstStyle/>
          <a:p>
            <a:r>
              <a:rPr lang="en-US" dirty="0"/>
              <a:t>“… IN one sense it is evident that the art of kingship does</a:t>
            </a:r>
            <a:r>
              <a:rPr lang="tr-TR" dirty="0"/>
              <a:t> </a:t>
            </a:r>
            <a:r>
              <a:rPr lang="en-US" dirty="0"/>
              <a:t>include the art of lawmaking. But the best ting of all is</a:t>
            </a:r>
            <a:r>
              <a:rPr lang="tr-TR" dirty="0"/>
              <a:t> </a:t>
            </a:r>
            <a:r>
              <a:rPr lang="en-US" dirty="0"/>
              <a:t>not full </a:t>
            </a:r>
            <a:r>
              <a:rPr lang="en-US" dirty="0" err="1"/>
              <a:t>aut</a:t>
            </a:r>
            <a:r>
              <a:rPr lang="tr-TR" dirty="0" err="1"/>
              <a:t>ho</a:t>
            </a:r>
            <a:r>
              <a:rPr lang="en-US" dirty="0"/>
              <a:t>r</a:t>
            </a:r>
            <a:r>
              <a:rPr lang="tr-TR" dirty="0"/>
              <a:t>i</a:t>
            </a:r>
            <a:r>
              <a:rPr lang="en-US" dirty="0"/>
              <a:t>ty for laws but rather full authority for a</a:t>
            </a:r>
            <a:r>
              <a:rPr lang="tr-TR" dirty="0"/>
              <a:t> </a:t>
            </a:r>
            <a:r>
              <a:rPr lang="en-US" dirty="0"/>
              <a:t>man who understands the art of kingship and has</a:t>
            </a:r>
            <a:r>
              <a:rPr lang="tr-TR" dirty="0"/>
              <a:t> </a:t>
            </a:r>
            <a:r>
              <a:rPr lang="tr-TR" dirty="0" err="1"/>
              <a:t>wisdom</a:t>
            </a:r>
            <a:r>
              <a:rPr lang="tr-TR" dirty="0"/>
              <a:t>…”</a:t>
            </a:r>
          </a:p>
          <a:p>
            <a:r>
              <a:rPr lang="en-US" dirty="0"/>
              <a:t>“.. laws must be closely related to citizens..”</a:t>
            </a:r>
          </a:p>
          <a:p>
            <a:r>
              <a:rPr lang="tr-TR" dirty="0"/>
              <a:t>Plato;… </a:t>
            </a:r>
            <a:r>
              <a:rPr lang="en-US" dirty="0"/>
              <a:t>punishment is not a vengeance</a:t>
            </a:r>
            <a:r>
              <a:rPr lang="tr-TR" dirty="0"/>
              <a:t> </a:t>
            </a:r>
            <a:r>
              <a:rPr lang="en-US" dirty="0"/>
              <a:t>violation of the law is considered as a disease</a:t>
            </a:r>
            <a:r>
              <a:rPr lang="tr-TR" dirty="0"/>
              <a:t> </a:t>
            </a:r>
            <a:r>
              <a:rPr lang="en-US" dirty="0"/>
              <a:t>law should be a cure for disease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1072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Justice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Chepalos</a:t>
            </a:r>
            <a:r>
              <a:rPr lang="en-US" dirty="0"/>
              <a:t>;. “justice is honesty, do not cheat and pay all debts to the</a:t>
            </a:r>
            <a:r>
              <a:rPr lang="tr-TR" dirty="0"/>
              <a:t> </a:t>
            </a:r>
            <a:r>
              <a:rPr lang="tr-TR" dirty="0" err="1"/>
              <a:t>gods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humans</a:t>
            </a:r>
            <a:r>
              <a:rPr lang="tr-TR" dirty="0"/>
              <a:t>”</a:t>
            </a:r>
          </a:p>
          <a:p>
            <a:r>
              <a:rPr lang="en-US" dirty="0" err="1"/>
              <a:t>Pholemarcos</a:t>
            </a:r>
            <a:r>
              <a:rPr lang="en-US" dirty="0"/>
              <a:t>;.. “justice is giving people what they are entitled”</a:t>
            </a:r>
          </a:p>
          <a:p>
            <a:r>
              <a:rPr lang="en-US" dirty="0" err="1"/>
              <a:t>Trasymachos</a:t>
            </a:r>
            <a:r>
              <a:rPr lang="en-US" dirty="0"/>
              <a:t>;..”….. Justice is noting but the a</a:t>
            </a:r>
            <a:r>
              <a:rPr lang="tr-TR" dirty="0"/>
              <a:t>d</a:t>
            </a:r>
            <a:r>
              <a:rPr lang="en-US" dirty="0"/>
              <a:t>vantage of the stronger”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9589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Plato:…..</a:t>
            </a:r>
            <a:r>
              <a:rPr lang="en-US" dirty="0"/>
              <a:t>“There </a:t>
            </a:r>
            <a:r>
              <a:rPr lang="en-US" dirty="0" err="1"/>
              <a:t>ju</a:t>
            </a:r>
            <a:r>
              <a:rPr lang="tr-TR" dirty="0"/>
              <a:t>s</a:t>
            </a:r>
            <a:r>
              <a:rPr lang="en-US" dirty="0"/>
              <a:t>tice of one man……. And justice of a</a:t>
            </a:r>
            <a:r>
              <a:rPr lang="tr-TR" dirty="0"/>
              <a:t> </a:t>
            </a:r>
            <a:r>
              <a:rPr lang="en-US" dirty="0"/>
              <a:t>whole city…. A City</a:t>
            </a:r>
            <a:r>
              <a:rPr lang="tr-TR" dirty="0"/>
              <a:t> </a:t>
            </a:r>
            <a:r>
              <a:rPr lang="en-US" dirty="0"/>
              <a:t>is large than one man…. Then perhaps there would be a</a:t>
            </a:r>
            <a:r>
              <a:rPr lang="tr-TR" dirty="0"/>
              <a:t> </a:t>
            </a:r>
            <a:r>
              <a:rPr lang="en-US" dirty="0"/>
              <a:t>larger</a:t>
            </a:r>
            <a:r>
              <a:rPr lang="tr-TR" dirty="0"/>
              <a:t> </a:t>
            </a:r>
            <a:r>
              <a:rPr lang="en-US" dirty="0"/>
              <a:t>justice in the city and easier to understand… Let us enquire first</a:t>
            </a:r>
            <a:r>
              <a:rPr lang="tr-TR" dirty="0"/>
              <a:t> </a:t>
            </a:r>
            <a:r>
              <a:rPr lang="en-US" dirty="0"/>
              <a:t>what it is in the cities; then we will examine it in the single man,</a:t>
            </a:r>
            <a:r>
              <a:rPr lang="tr-TR" dirty="0"/>
              <a:t> </a:t>
            </a:r>
            <a:r>
              <a:rPr lang="en-US" dirty="0"/>
              <a:t>looking for the likeness of the large in the shape of the </a:t>
            </a:r>
            <a:r>
              <a:rPr lang="en-US" dirty="0" err="1"/>
              <a:t>smal</a:t>
            </a:r>
            <a:r>
              <a:rPr lang="tr-TR" dirty="0"/>
              <a:t>l</a:t>
            </a:r>
            <a:r>
              <a:rPr lang="en-US" dirty="0" err="1"/>
              <a:t>er</a:t>
            </a:r>
            <a:r>
              <a:rPr lang="en-US" dirty="0"/>
              <a:t>..”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09184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r>
              <a:rPr lang="en-US" dirty="0"/>
              <a:t>The p</a:t>
            </a:r>
            <a:r>
              <a:rPr lang="tr-TR" dirty="0"/>
              <a:t>r</a:t>
            </a:r>
            <a:r>
              <a:rPr lang="en-US" dirty="0" err="1"/>
              <a:t>oper</a:t>
            </a:r>
            <a:r>
              <a:rPr lang="en-US" dirty="0"/>
              <a:t> functioning of the money-making</a:t>
            </a:r>
            <a:r>
              <a:rPr lang="tr-TR" dirty="0"/>
              <a:t> </a:t>
            </a:r>
            <a:r>
              <a:rPr lang="en-US" dirty="0"/>
              <a:t>class, the helpers,</a:t>
            </a:r>
            <a:r>
              <a:rPr lang="tr-TR" dirty="0"/>
              <a:t> </a:t>
            </a:r>
            <a:r>
              <a:rPr lang="en-US" dirty="0"/>
              <a:t>and the guardians, each doing</a:t>
            </a:r>
            <a:r>
              <a:rPr lang="tr-TR" dirty="0"/>
              <a:t> </a:t>
            </a:r>
            <a:r>
              <a:rPr lang="en-US" dirty="0"/>
              <a:t>its own work in the state… would be justice and</a:t>
            </a:r>
            <a:r>
              <a:rPr lang="tr-TR" dirty="0"/>
              <a:t> </a:t>
            </a:r>
            <a:r>
              <a:rPr lang="en-US" dirty="0"/>
              <a:t>would render the city just.</a:t>
            </a:r>
          </a:p>
          <a:p>
            <a:r>
              <a:rPr lang="tr-TR" dirty="0" err="1"/>
              <a:t>Plato’s</a:t>
            </a:r>
            <a:r>
              <a:rPr lang="tr-TR" dirty="0"/>
              <a:t>;…</a:t>
            </a:r>
            <a:r>
              <a:rPr lang="en-US" dirty="0"/>
              <a:t>individual justice is only achieved through self-control. The</a:t>
            </a:r>
            <a:r>
              <a:rPr lang="tr-TR" dirty="0"/>
              <a:t> </a:t>
            </a:r>
            <a:r>
              <a:rPr lang="en-US" dirty="0"/>
              <a:t>possession itself that it will only happen if the rational part of the</a:t>
            </a:r>
            <a:r>
              <a:rPr lang="tr-TR" dirty="0"/>
              <a:t> </a:t>
            </a:r>
            <a:r>
              <a:rPr lang="en-US" dirty="0"/>
              <a:t>soul can control the other two parts, namely the spirit and desire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lust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41498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linkClick r:id="rId2"/>
              </a:rPr>
              <a:t>https://www.youtube.com/watch?v=sutgWjz10sM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8499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Allegory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Cave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allegory of the cave is Plato's attempt to</a:t>
            </a:r>
            <a:r>
              <a:rPr lang="tr-TR" dirty="0"/>
              <a:t> </a:t>
            </a:r>
            <a:r>
              <a:rPr lang="en-US" dirty="0"/>
              <a:t>explain how we know what we know.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9" y="2708920"/>
            <a:ext cx="9144000" cy="329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77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0" y="3154482"/>
            <a:ext cx="9144000" cy="2971681"/>
          </a:xfrm>
        </p:spPr>
        <p:txBody>
          <a:bodyPr/>
          <a:lstStyle/>
          <a:p>
            <a:r>
              <a:rPr lang="en-US" dirty="0"/>
              <a:t>We are the prisoners who only see the</a:t>
            </a:r>
            <a:r>
              <a:rPr lang="tr-TR" dirty="0"/>
              <a:t> </a:t>
            </a:r>
            <a:r>
              <a:rPr lang="en-US" dirty="0"/>
              <a:t>shadows of images on the wall. We think</a:t>
            </a:r>
            <a:r>
              <a:rPr lang="tr-TR" dirty="0"/>
              <a:t> </a:t>
            </a:r>
            <a:r>
              <a:rPr lang="en-US" dirty="0"/>
              <a:t>those images are real. We think that they're</a:t>
            </a:r>
            <a:r>
              <a:rPr lang="tr-TR" dirty="0"/>
              <a:t> </a:t>
            </a:r>
            <a:r>
              <a:rPr lang="en-US" dirty="0"/>
              <a:t>really tables and chairs and trees, and all the</a:t>
            </a:r>
            <a:r>
              <a:rPr lang="tr-TR" dirty="0"/>
              <a:t> </a:t>
            </a:r>
            <a:r>
              <a:rPr lang="en-US" dirty="0"/>
              <a:t>abstract ideas. But they're actually two steps</a:t>
            </a:r>
            <a:r>
              <a:rPr lang="tr-TR" dirty="0"/>
              <a:t> </a:t>
            </a:r>
            <a:r>
              <a:rPr lang="en-US" dirty="0"/>
              <a:t>removed from the real thing.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644"/>
            <a:ext cx="9144000" cy="3291126"/>
          </a:xfrm>
          <a:prstGeom prst="rect">
            <a:avLst/>
          </a:prstGeom>
        </p:spPr>
      </p:pic>
      <p:sp>
        <p:nvSpPr>
          <p:cNvPr id="11" name="Aşağı Ok 10"/>
          <p:cNvSpPr/>
          <p:nvPr/>
        </p:nvSpPr>
        <p:spPr>
          <a:xfrm>
            <a:off x="7596336" y="583372"/>
            <a:ext cx="288032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33385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0" y="3154482"/>
            <a:ext cx="9144000" cy="2971681"/>
          </a:xfrm>
        </p:spPr>
        <p:txBody>
          <a:bodyPr/>
          <a:lstStyle/>
          <a:p>
            <a:r>
              <a:rPr lang="en-US" dirty="0"/>
              <a:t>When one person (the philosopher) is</a:t>
            </a:r>
            <a:r>
              <a:rPr lang="tr-TR" dirty="0"/>
              <a:t> </a:t>
            </a:r>
            <a:r>
              <a:rPr lang="en-US" dirty="0"/>
              <a:t>released, he can turn around and see that</a:t>
            </a:r>
            <a:r>
              <a:rPr lang="tr-TR" dirty="0"/>
              <a:t> </a:t>
            </a:r>
            <a:r>
              <a:rPr lang="en-US" dirty="0"/>
              <a:t>what he thought was real was only shadows of</a:t>
            </a:r>
            <a:r>
              <a:rPr lang="tr-TR" dirty="0"/>
              <a:t> </a:t>
            </a:r>
            <a:r>
              <a:rPr lang="en-US" dirty="0"/>
              <a:t>the objects the people were carrying along the</a:t>
            </a:r>
            <a:r>
              <a:rPr lang="tr-TR" dirty="0"/>
              <a:t> </a:t>
            </a:r>
            <a:r>
              <a:rPr lang="en-US" dirty="0"/>
              <a:t>wall in front of the fire.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644"/>
            <a:ext cx="9144000" cy="3291126"/>
          </a:xfrm>
          <a:prstGeom prst="rect">
            <a:avLst/>
          </a:prstGeom>
        </p:spPr>
      </p:pic>
      <p:sp>
        <p:nvSpPr>
          <p:cNvPr id="11" name="Aşağı Ok 10"/>
          <p:cNvSpPr/>
          <p:nvPr/>
        </p:nvSpPr>
        <p:spPr>
          <a:xfrm>
            <a:off x="6948264" y="378086"/>
            <a:ext cx="288032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45344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0" y="3154482"/>
            <a:ext cx="9144000" cy="2971681"/>
          </a:xfrm>
        </p:spPr>
        <p:txBody>
          <a:bodyPr/>
          <a:lstStyle/>
          <a:p>
            <a:r>
              <a:rPr lang="en-US" dirty="0"/>
              <a:t>In the case of the tree, you can imagine someone</a:t>
            </a:r>
            <a:r>
              <a:rPr lang="tr-TR" dirty="0"/>
              <a:t> </a:t>
            </a:r>
            <a:r>
              <a:rPr lang="en-US" dirty="0"/>
              <a:t>carrying a model of a Christmas tree.</a:t>
            </a:r>
          </a:p>
          <a:p>
            <a:r>
              <a:rPr lang="en-US" dirty="0"/>
              <a:t>These objects are more 'real' than the shadows but</a:t>
            </a:r>
            <a:r>
              <a:rPr lang="tr-TR" dirty="0"/>
              <a:t> </a:t>
            </a:r>
            <a:r>
              <a:rPr lang="en-US" dirty="0"/>
              <a:t>they are not the real objects either. They're just</a:t>
            </a:r>
            <a:r>
              <a:rPr lang="tr-TR" dirty="0"/>
              <a:t> </a:t>
            </a:r>
            <a:r>
              <a:rPr lang="en-US" dirty="0"/>
              <a:t>models of the real objects. A ceramic tree, 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644"/>
            <a:ext cx="9144000" cy="329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866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0" y="3154482"/>
            <a:ext cx="9144000" cy="2971681"/>
          </a:xfrm>
        </p:spPr>
        <p:txBody>
          <a:bodyPr/>
          <a:lstStyle/>
          <a:p>
            <a:r>
              <a:rPr lang="en-US" sz="2800" dirty="0"/>
              <a:t>When the philosopher climbs out of the cave, he can't</a:t>
            </a:r>
            <a:r>
              <a:rPr lang="tr-TR" sz="2800" dirty="0"/>
              <a:t> </a:t>
            </a:r>
            <a:r>
              <a:rPr lang="en-US" sz="2800" dirty="0"/>
              <a:t>look up because the light is too strong but he sees the</a:t>
            </a:r>
            <a:r>
              <a:rPr lang="tr-TR" sz="2800" dirty="0"/>
              <a:t> </a:t>
            </a:r>
            <a:r>
              <a:rPr lang="en-US" sz="2800" dirty="0"/>
              <a:t>reflection of the tree in the pond.</a:t>
            </a:r>
          </a:p>
          <a:p>
            <a:r>
              <a:rPr lang="en-US" sz="2800" dirty="0"/>
              <a:t>Although the image in the pond isn't really the</a:t>
            </a:r>
            <a:r>
              <a:rPr lang="tr-TR" sz="2800" dirty="0"/>
              <a:t> </a:t>
            </a:r>
            <a:r>
              <a:rPr lang="en-US" sz="2800" dirty="0"/>
              <a:t>tree</a:t>
            </a:r>
            <a:r>
              <a:rPr lang="tr-TR" sz="2800" dirty="0"/>
              <a:t> </a:t>
            </a:r>
            <a:r>
              <a:rPr lang="en-US" sz="2800" dirty="0"/>
              <a:t>either, it's closer because it's the image of the real tree</a:t>
            </a:r>
            <a:r>
              <a:rPr lang="tr-TR" sz="2800" dirty="0"/>
              <a:t> </a:t>
            </a:r>
            <a:r>
              <a:rPr lang="en-US" sz="2800" dirty="0"/>
              <a:t>rather than the shadow of a model (an image of an</a:t>
            </a:r>
            <a:r>
              <a:rPr lang="tr-TR" sz="2800" dirty="0"/>
              <a:t> </a:t>
            </a:r>
            <a:r>
              <a:rPr lang="tr-TR" sz="2800" dirty="0" err="1"/>
              <a:t>image</a:t>
            </a:r>
            <a:r>
              <a:rPr lang="tr-TR" sz="2800" dirty="0"/>
              <a:t>).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644"/>
            <a:ext cx="9144000" cy="3291126"/>
          </a:xfrm>
          <a:prstGeom prst="rect">
            <a:avLst/>
          </a:prstGeom>
        </p:spPr>
      </p:pic>
      <p:sp>
        <p:nvSpPr>
          <p:cNvPr id="11" name="Aşağı Ok 10"/>
          <p:cNvSpPr/>
          <p:nvPr/>
        </p:nvSpPr>
        <p:spPr>
          <a:xfrm>
            <a:off x="3779912" y="182801"/>
            <a:ext cx="288032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8795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0" y="3154482"/>
            <a:ext cx="9144000" cy="2971681"/>
          </a:xfrm>
        </p:spPr>
        <p:txBody>
          <a:bodyPr/>
          <a:lstStyle/>
          <a:p>
            <a:r>
              <a:rPr lang="en-US" dirty="0"/>
              <a:t>When his eyes finally adjust he can look up and see</a:t>
            </a:r>
            <a:r>
              <a:rPr lang="tr-TR" dirty="0"/>
              <a:t> </a:t>
            </a:r>
            <a:r>
              <a:rPr lang="en-US" dirty="0"/>
              <a:t>the actual tree illuminated, not by a fire but by the</a:t>
            </a:r>
            <a:r>
              <a:rPr lang="tr-TR" dirty="0"/>
              <a:t> </a:t>
            </a:r>
            <a:r>
              <a:rPr lang="en-US" dirty="0"/>
              <a:t>Sun. Now he finally see a real tree, which is the Form</a:t>
            </a:r>
            <a:r>
              <a:rPr lang="tr-TR" dirty="0"/>
              <a:t> </a:t>
            </a:r>
            <a:r>
              <a:rPr lang="en-US" dirty="0"/>
              <a:t>all the images of the tree (the reflection, the model</a:t>
            </a:r>
            <a:r>
              <a:rPr lang="tr-TR" dirty="0"/>
              <a:t> </a:t>
            </a:r>
            <a:r>
              <a:rPr lang="en-US" dirty="0"/>
              <a:t>and the shadow) represent, albeit imperfectly.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644"/>
            <a:ext cx="9144000" cy="3291126"/>
          </a:xfrm>
          <a:prstGeom prst="rect">
            <a:avLst/>
          </a:prstGeom>
        </p:spPr>
      </p:pic>
      <p:sp>
        <p:nvSpPr>
          <p:cNvPr id="3" name="Sağ Ok 2"/>
          <p:cNvSpPr/>
          <p:nvPr/>
        </p:nvSpPr>
        <p:spPr>
          <a:xfrm>
            <a:off x="1835696" y="620688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56090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linkClick r:id="rId2"/>
              </a:rPr>
              <a:t>https://www.youtube.com/watch?v=1RWOpQXTltA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512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Plato died in 347 B.C.,</a:t>
            </a:r>
            <a:r>
              <a:rPr lang="tr-TR" dirty="0"/>
              <a:t> </a:t>
            </a:r>
            <a:r>
              <a:rPr lang="tr-TR" dirty="0" err="1"/>
              <a:t>leaving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Academy.</a:t>
            </a:r>
          </a:p>
          <a:p>
            <a:r>
              <a:rPr lang="tr-TR" dirty="0" err="1"/>
              <a:t>The</a:t>
            </a:r>
            <a:r>
              <a:rPr lang="tr-TR" dirty="0"/>
              <a:t> Academy </a:t>
            </a:r>
            <a:r>
              <a:rPr lang="tr-TR" dirty="0" err="1"/>
              <a:t>remained</a:t>
            </a:r>
            <a:r>
              <a:rPr lang="tr-TR" dirty="0"/>
              <a:t> a model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institutions</a:t>
            </a:r>
            <a:r>
              <a:rPr lang="tr-TR" dirty="0"/>
              <a:t> of 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learning</a:t>
            </a:r>
            <a:r>
              <a:rPr lang="tr-TR" dirty="0"/>
              <a:t> </a:t>
            </a:r>
            <a:r>
              <a:rPr lang="tr-TR" dirty="0" err="1"/>
              <a:t>until</a:t>
            </a:r>
            <a:r>
              <a:rPr lang="tr-TR" dirty="0"/>
              <a:t> </a:t>
            </a:r>
            <a:r>
              <a:rPr lang="tr-TR" dirty="0" err="1"/>
              <a:t>Emperor</a:t>
            </a:r>
            <a:r>
              <a:rPr lang="tr-TR" dirty="0"/>
              <a:t> </a:t>
            </a:r>
            <a:r>
              <a:rPr lang="tr-TR" dirty="0" err="1"/>
              <a:t>Justinian</a:t>
            </a:r>
            <a:r>
              <a:rPr lang="tr-TR" dirty="0"/>
              <a:t> </a:t>
            </a:r>
            <a:r>
              <a:rPr lang="tr-TR" dirty="0" err="1"/>
              <a:t>closed</a:t>
            </a:r>
            <a:r>
              <a:rPr lang="tr-TR" dirty="0"/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37851227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Today’s</a:t>
            </a:r>
            <a:r>
              <a:rPr lang="tr-TR" dirty="0"/>
              <a:t> </a:t>
            </a:r>
            <a:r>
              <a:rPr lang="tr-TR" dirty="0" err="1"/>
              <a:t>Cave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3176" y="1700808"/>
            <a:ext cx="3557647" cy="387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715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Today’s</a:t>
            </a:r>
            <a:r>
              <a:rPr lang="tr-TR" dirty="0"/>
              <a:t> </a:t>
            </a:r>
            <a:r>
              <a:rPr lang="tr-TR" dirty="0" err="1"/>
              <a:t>Cave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6753" y="1417638"/>
            <a:ext cx="567049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42898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- Kopya (14)</Template>
  <TotalTime>212</TotalTime>
  <Words>2224</Words>
  <Application>Microsoft Office PowerPoint</Application>
  <PresentationFormat>Ekran Gösterisi (4:3)</PresentationFormat>
  <Paragraphs>121</Paragraphs>
  <Slides>45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7" baseType="lpstr">
      <vt:lpstr>Arial</vt:lpstr>
      <vt:lpstr>Varsayılan Tasarım</vt:lpstr>
      <vt:lpstr>PowerPoint Sunusu</vt:lpstr>
      <vt:lpstr>Plato</vt:lpstr>
      <vt:lpstr>Who is Plato?</vt:lpstr>
      <vt:lpstr>PLATO</vt:lpstr>
      <vt:lpstr>PowerPoint Sunusu</vt:lpstr>
      <vt:lpstr>PowerPoint Sunusu</vt:lpstr>
      <vt:lpstr>Birth and Family</vt:lpstr>
      <vt:lpstr>Education</vt:lpstr>
      <vt:lpstr>PowerPoint Sunusu</vt:lpstr>
      <vt:lpstr>PowerPoint Sunusu</vt:lpstr>
      <vt:lpstr>Plato Back In ATHENS</vt:lpstr>
      <vt:lpstr>Philosophy</vt:lpstr>
      <vt:lpstr>PowerPoint Sunusu</vt:lpstr>
      <vt:lpstr>PowerPoint Sunusu</vt:lpstr>
      <vt:lpstr>PowerPoint Sunusu</vt:lpstr>
      <vt:lpstr>PowerPoint Sunusu</vt:lpstr>
      <vt:lpstr>PowerPoint Sunusu</vt:lpstr>
      <vt:lpstr>Plato’s Epistomology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Plato’s Works</vt:lpstr>
      <vt:lpstr>PowerPoint Sunusu</vt:lpstr>
      <vt:lpstr>PowerPoint Sunusu</vt:lpstr>
      <vt:lpstr>State</vt:lpstr>
      <vt:lpstr>PowerPoint Sunusu</vt:lpstr>
      <vt:lpstr>PowerPoint Sunusu</vt:lpstr>
      <vt:lpstr>Laws</vt:lpstr>
      <vt:lpstr>Justice</vt:lpstr>
      <vt:lpstr>PowerPoint Sunusu</vt:lpstr>
      <vt:lpstr>PowerPoint Sunusu</vt:lpstr>
      <vt:lpstr>PowerPoint Sunusu</vt:lpstr>
      <vt:lpstr>Allegory of the Cave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Today’s Cave</vt:lpstr>
      <vt:lpstr>Today’s Cave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</dc:creator>
  <cp:lastModifiedBy>SERKAN TEKIN</cp:lastModifiedBy>
  <cp:revision>51</cp:revision>
  <cp:lastPrinted>1601-01-01T00:00:00Z</cp:lastPrinted>
  <dcterms:created xsi:type="dcterms:W3CDTF">2020-03-19T09:44:14Z</dcterms:created>
  <dcterms:modified xsi:type="dcterms:W3CDTF">2024-01-08T12:48:16Z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